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5"/>
  </p:notesMasterIdLst>
  <p:sldIdLst>
    <p:sldId id="256" r:id="rId2"/>
    <p:sldId id="685" r:id="rId3"/>
    <p:sldId id="692" r:id="rId4"/>
    <p:sldId id="688" r:id="rId5"/>
    <p:sldId id="657" r:id="rId6"/>
    <p:sldId id="521" r:id="rId7"/>
    <p:sldId id="446" r:id="rId8"/>
    <p:sldId id="537" r:id="rId9"/>
    <p:sldId id="689" r:id="rId10"/>
    <p:sldId id="694" r:id="rId11"/>
    <p:sldId id="523" r:id="rId12"/>
    <p:sldId id="524" r:id="rId13"/>
    <p:sldId id="571" r:id="rId14"/>
    <p:sldId id="658" r:id="rId15"/>
    <p:sldId id="530" r:id="rId16"/>
    <p:sldId id="526" r:id="rId17"/>
    <p:sldId id="495" r:id="rId18"/>
    <p:sldId id="560" r:id="rId19"/>
    <p:sldId id="612" r:id="rId20"/>
    <p:sldId id="652" r:id="rId21"/>
    <p:sldId id="615" r:id="rId22"/>
    <p:sldId id="690" r:id="rId23"/>
    <p:sldId id="528" r:id="rId24"/>
    <p:sldId id="618" r:id="rId25"/>
    <p:sldId id="659" r:id="rId26"/>
    <p:sldId id="572" r:id="rId27"/>
    <p:sldId id="691" r:id="rId28"/>
    <p:sldId id="562" r:id="rId29"/>
    <p:sldId id="661" r:id="rId30"/>
    <p:sldId id="497" r:id="rId31"/>
    <p:sldId id="506" r:id="rId32"/>
    <p:sldId id="695" r:id="rId33"/>
    <p:sldId id="577" r:id="rId34"/>
    <p:sldId id="566" r:id="rId35"/>
    <p:sldId id="665" r:id="rId36"/>
    <p:sldId id="678" r:id="rId37"/>
    <p:sldId id="680" r:id="rId38"/>
    <p:sldId id="664" r:id="rId39"/>
    <p:sldId id="610" r:id="rId40"/>
    <p:sldId id="558" r:id="rId41"/>
    <p:sldId id="679" r:id="rId42"/>
    <p:sldId id="576" r:id="rId43"/>
    <p:sldId id="687" r:id="rId44"/>
    <p:sldId id="686" r:id="rId45"/>
    <p:sldId id="696" r:id="rId46"/>
    <p:sldId id="684" r:id="rId47"/>
    <p:sldId id="697" r:id="rId48"/>
    <p:sldId id="682" r:id="rId49"/>
    <p:sldId id="673" r:id="rId50"/>
    <p:sldId id="676" r:id="rId51"/>
    <p:sldId id="683" r:id="rId52"/>
    <p:sldId id="553" r:id="rId53"/>
    <p:sldId id="585" r:id="rId54"/>
    <p:sldId id="586" r:id="rId55"/>
    <p:sldId id="598" r:id="rId56"/>
    <p:sldId id="599" r:id="rId57"/>
    <p:sldId id="600" r:id="rId58"/>
    <p:sldId id="675" r:id="rId59"/>
    <p:sldId id="531" r:id="rId60"/>
    <p:sldId id="557" r:id="rId61"/>
    <p:sldId id="617" r:id="rId62"/>
    <p:sldId id="554" r:id="rId63"/>
    <p:sldId id="556"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82" autoAdjust="0"/>
    <p:restoredTop sz="81475" autoAdjust="0"/>
  </p:normalViewPr>
  <p:slideViewPr>
    <p:cSldViewPr snapToGrid="0">
      <p:cViewPr varScale="1">
        <p:scale>
          <a:sx n="61" d="100"/>
          <a:sy n="61" d="100"/>
        </p:scale>
        <p:origin x="756" y="6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22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8F6E5-ABA0-453A-9EBA-59CCBD4D420D}" type="datetimeFigureOut">
              <a:rPr lang="en-US" smtClean="0"/>
              <a:t>12/15/2015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77D4C-1F68-4708-B271-830A4DFB460F}" type="slidenum">
              <a:rPr lang="en-US" smtClean="0"/>
              <a:t>‹#›</a:t>
            </a:fld>
            <a:endParaRPr lang="en-US" dirty="0"/>
          </a:p>
        </p:txBody>
      </p:sp>
    </p:spTree>
    <p:extLst>
      <p:ext uri="{BB962C8B-B14F-4D97-AF65-F5344CB8AC3E}">
        <p14:creationId xmlns:p14="http://schemas.microsoft.com/office/powerpoint/2010/main" val="1324941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ytimes.com/2015/03/15/sports/ncaabasketball/davidson-math-students-lend-a-hand-to-basketball-team.html?_r=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 0.1</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1</a:t>
            </a:fld>
            <a:endParaRPr lang="en-US" dirty="0"/>
          </a:p>
        </p:txBody>
      </p:sp>
    </p:spTree>
    <p:extLst>
      <p:ext uri="{BB962C8B-B14F-4D97-AF65-F5344CB8AC3E}">
        <p14:creationId xmlns:p14="http://schemas.microsoft.com/office/powerpoint/2010/main" val="585348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14</a:t>
            </a:fld>
            <a:endParaRPr lang="en-US" dirty="0"/>
          </a:p>
        </p:txBody>
      </p:sp>
    </p:spTree>
    <p:extLst>
      <p:ext uri="{BB962C8B-B14F-4D97-AF65-F5344CB8AC3E}">
        <p14:creationId xmlns:p14="http://schemas.microsoft.com/office/powerpoint/2010/main" val="256877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15</a:t>
            </a:fld>
            <a:endParaRPr lang="en-US" dirty="0"/>
          </a:p>
        </p:txBody>
      </p:sp>
    </p:spTree>
    <p:extLst>
      <p:ext uri="{BB962C8B-B14F-4D97-AF65-F5344CB8AC3E}">
        <p14:creationId xmlns:p14="http://schemas.microsoft.com/office/powerpoint/2010/main" val="717376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16</a:t>
            </a:fld>
            <a:endParaRPr lang="en-US" dirty="0"/>
          </a:p>
        </p:txBody>
      </p:sp>
    </p:spTree>
    <p:extLst>
      <p:ext uri="{BB962C8B-B14F-4D97-AF65-F5344CB8AC3E}">
        <p14:creationId xmlns:p14="http://schemas.microsoft.com/office/powerpoint/2010/main" val="71695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17</a:t>
            </a:fld>
            <a:endParaRPr lang="en-US" dirty="0"/>
          </a:p>
        </p:txBody>
      </p:sp>
    </p:spTree>
    <p:extLst>
      <p:ext uri="{BB962C8B-B14F-4D97-AF65-F5344CB8AC3E}">
        <p14:creationId xmlns:p14="http://schemas.microsoft.com/office/powerpoint/2010/main" val="3989616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18</a:t>
            </a:fld>
            <a:endParaRPr lang="en-US" dirty="0"/>
          </a:p>
        </p:txBody>
      </p:sp>
    </p:spTree>
    <p:extLst>
      <p:ext uri="{BB962C8B-B14F-4D97-AF65-F5344CB8AC3E}">
        <p14:creationId xmlns:p14="http://schemas.microsoft.com/office/powerpoint/2010/main" val="1899745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 </a:t>
            </a:r>
            <a:r>
              <a:rPr lang="en-US" sz="1200" b="0" i="0" kern="1200" dirty="0" smtClean="0">
                <a:solidFill>
                  <a:schemeClr val="tx1"/>
                </a:solidFill>
                <a:effectLst/>
                <a:latin typeface="+mn-lt"/>
                <a:ea typeface="+mn-ea"/>
                <a:cs typeface="+mn-cs"/>
              </a:rPr>
              <a:t>total of 102 professional players (mean age = 23,8 ± 5,5 SD, median 22) from three different sports including 51 professional soccer players (English Premier League (EPL)), 21 professional ice hockey players (National Hockey League (NHL)) and 30 professional rugby players (French Top 14 Rugby League (Top14)). We also tested a total of 173 elite amateurs (mean age = 23,5 ± 5,8 SD, median 22) with 136 from the NCAA university sports program in the US and 37 from a European Olympic sport-training center. We have also tested 33 non-athlete university students (mean age = 23,8 ± 5,0 SD, median 22) from the </a:t>
            </a:r>
            <a:r>
              <a:rPr lang="en-US" sz="1200" b="0" i="0" kern="1200" dirty="0" err="1" smtClean="0">
                <a:solidFill>
                  <a:schemeClr val="tx1"/>
                </a:solidFill>
                <a:effectLst/>
                <a:latin typeface="+mn-lt"/>
                <a:ea typeface="+mn-ea"/>
                <a:cs typeface="+mn-cs"/>
              </a:rPr>
              <a:t>Université</a:t>
            </a:r>
            <a:r>
              <a:rPr lang="en-US" sz="1200" b="0" i="0" kern="1200" dirty="0" smtClean="0">
                <a:solidFill>
                  <a:schemeClr val="tx1"/>
                </a:solidFill>
                <a:effectLst/>
                <a:latin typeface="+mn-lt"/>
                <a:ea typeface="+mn-ea"/>
                <a:cs typeface="+mn-cs"/>
              </a:rPr>
              <a:t> de Montréal.</a:t>
            </a:r>
            <a:endParaRPr lang="en-US" dirty="0"/>
          </a:p>
        </p:txBody>
      </p:sp>
      <p:sp>
        <p:nvSpPr>
          <p:cNvPr id="4" name="Slide Number Placeholder 3"/>
          <p:cNvSpPr>
            <a:spLocks noGrp="1"/>
          </p:cNvSpPr>
          <p:nvPr>
            <p:ph type="sldNum" sz="quarter" idx="10"/>
          </p:nvPr>
        </p:nvSpPr>
        <p:spPr/>
        <p:txBody>
          <a:bodyPr/>
          <a:lstStyle/>
          <a:p>
            <a:fld id="{844A83AE-5C7A-407E-958E-A027A6484292}" type="slidenum">
              <a:rPr lang="en-US" smtClean="0"/>
              <a:t>19</a:t>
            </a:fld>
            <a:endParaRPr lang="en-US"/>
          </a:p>
        </p:txBody>
      </p:sp>
    </p:spTree>
    <p:extLst>
      <p:ext uri="{BB962C8B-B14F-4D97-AF65-F5344CB8AC3E}">
        <p14:creationId xmlns:p14="http://schemas.microsoft.com/office/powerpoint/2010/main" val="318373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20</a:t>
            </a:fld>
            <a:endParaRPr lang="en-US" dirty="0"/>
          </a:p>
        </p:txBody>
      </p:sp>
    </p:spTree>
    <p:extLst>
      <p:ext uri="{BB962C8B-B14F-4D97-AF65-F5344CB8AC3E}">
        <p14:creationId xmlns:p14="http://schemas.microsoft.com/office/powerpoint/2010/main" val="3100654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A83AE-5C7A-407E-958E-A027A6484292}" type="slidenum">
              <a:rPr lang="en-US" smtClean="0"/>
              <a:t>21</a:t>
            </a:fld>
            <a:endParaRPr lang="en-US"/>
          </a:p>
        </p:txBody>
      </p:sp>
    </p:spTree>
    <p:extLst>
      <p:ext uri="{BB962C8B-B14F-4D97-AF65-F5344CB8AC3E}">
        <p14:creationId xmlns:p14="http://schemas.microsoft.com/office/powerpoint/2010/main" val="4003443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23</a:t>
            </a:fld>
            <a:endParaRPr lang="en-US" dirty="0"/>
          </a:p>
        </p:txBody>
      </p:sp>
    </p:spTree>
    <p:extLst>
      <p:ext uri="{BB962C8B-B14F-4D97-AF65-F5344CB8AC3E}">
        <p14:creationId xmlns:p14="http://schemas.microsoft.com/office/powerpoint/2010/main" val="104690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24</a:t>
            </a:fld>
            <a:endParaRPr lang="en-US" dirty="0"/>
          </a:p>
        </p:txBody>
      </p:sp>
    </p:spTree>
    <p:extLst>
      <p:ext uri="{BB962C8B-B14F-4D97-AF65-F5344CB8AC3E}">
        <p14:creationId xmlns:p14="http://schemas.microsoft.com/office/powerpoint/2010/main" val="420214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a:t>
            </a:fld>
            <a:endParaRPr lang="en-US" dirty="0"/>
          </a:p>
        </p:txBody>
      </p:sp>
    </p:spTree>
    <p:extLst>
      <p:ext uri="{BB962C8B-B14F-4D97-AF65-F5344CB8AC3E}">
        <p14:creationId xmlns:p14="http://schemas.microsoft.com/office/powerpoint/2010/main" val="948410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25</a:t>
            </a:fld>
            <a:endParaRPr lang="en-US" dirty="0"/>
          </a:p>
        </p:txBody>
      </p:sp>
    </p:spTree>
    <p:extLst>
      <p:ext uri="{BB962C8B-B14F-4D97-AF65-F5344CB8AC3E}">
        <p14:creationId xmlns:p14="http://schemas.microsoft.com/office/powerpoint/2010/main" val="2252810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26</a:t>
            </a:fld>
            <a:endParaRPr lang="en-US" dirty="0"/>
          </a:p>
        </p:txBody>
      </p:sp>
    </p:spTree>
    <p:extLst>
      <p:ext uri="{BB962C8B-B14F-4D97-AF65-F5344CB8AC3E}">
        <p14:creationId xmlns:p14="http://schemas.microsoft.com/office/powerpoint/2010/main" val="3089014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http://www.fitness-gaming.com/profiles/company/cognisens-athletics.html</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27</a:t>
            </a:fld>
            <a:endParaRPr lang="en-US" dirty="0"/>
          </a:p>
        </p:txBody>
      </p:sp>
    </p:spTree>
    <p:extLst>
      <p:ext uri="{BB962C8B-B14F-4D97-AF65-F5344CB8AC3E}">
        <p14:creationId xmlns:p14="http://schemas.microsoft.com/office/powerpoint/2010/main" val="3040505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28</a:t>
            </a:fld>
            <a:endParaRPr lang="en-US" dirty="0"/>
          </a:p>
        </p:txBody>
      </p:sp>
    </p:spTree>
    <p:extLst>
      <p:ext uri="{BB962C8B-B14F-4D97-AF65-F5344CB8AC3E}">
        <p14:creationId xmlns:p14="http://schemas.microsoft.com/office/powerpoint/2010/main" val="1503445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29</a:t>
            </a:fld>
            <a:endParaRPr lang="en-US" dirty="0"/>
          </a:p>
        </p:txBody>
      </p:sp>
    </p:spTree>
    <p:extLst>
      <p:ext uri="{BB962C8B-B14F-4D97-AF65-F5344CB8AC3E}">
        <p14:creationId xmlns:p14="http://schemas.microsoft.com/office/powerpoint/2010/main" val="4015765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30</a:t>
            </a:fld>
            <a:endParaRPr lang="en-US" dirty="0"/>
          </a:p>
        </p:txBody>
      </p:sp>
    </p:spTree>
    <p:extLst>
      <p:ext uri="{BB962C8B-B14F-4D97-AF65-F5344CB8AC3E}">
        <p14:creationId xmlns:p14="http://schemas.microsoft.com/office/powerpoint/2010/main" val="4243659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31</a:t>
            </a:fld>
            <a:endParaRPr lang="en-US" dirty="0"/>
          </a:p>
        </p:txBody>
      </p:sp>
    </p:spTree>
    <p:extLst>
      <p:ext uri="{BB962C8B-B14F-4D97-AF65-F5344CB8AC3E}">
        <p14:creationId xmlns:p14="http://schemas.microsoft.com/office/powerpoint/2010/main" val="706702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33</a:t>
            </a:fld>
            <a:endParaRPr lang="en-US" dirty="0"/>
          </a:p>
        </p:txBody>
      </p:sp>
    </p:spTree>
    <p:extLst>
      <p:ext uri="{BB962C8B-B14F-4D97-AF65-F5344CB8AC3E}">
        <p14:creationId xmlns:p14="http://schemas.microsoft.com/office/powerpoint/2010/main" val="2517551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34</a:t>
            </a:fld>
            <a:endParaRPr lang="en-US" dirty="0"/>
          </a:p>
        </p:txBody>
      </p:sp>
    </p:spTree>
    <p:extLst>
      <p:ext uri="{BB962C8B-B14F-4D97-AF65-F5344CB8AC3E}">
        <p14:creationId xmlns:p14="http://schemas.microsoft.com/office/powerpoint/2010/main" val="522903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35</a:t>
            </a:fld>
            <a:endParaRPr lang="en-US" dirty="0"/>
          </a:p>
        </p:txBody>
      </p:sp>
    </p:spTree>
    <p:extLst>
      <p:ext uri="{BB962C8B-B14F-4D97-AF65-F5344CB8AC3E}">
        <p14:creationId xmlns:p14="http://schemas.microsoft.com/office/powerpoint/2010/main" val="74570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6</a:t>
            </a:fld>
            <a:endParaRPr lang="en-US" dirty="0"/>
          </a:p>
        </p:txBody>
      </p:sp>
    </p:spTree>
    <p:extLst>
      <p:ext uri="{BB962C8B-B14F-4D97-AF65-F5344CB8AC3E}">
        <p14:creationId xmlns:p14="http://schemas.microsoft.com/office/powerpoint/2010/main" val="312926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37</a:t>
            </a:fld>
            <a:endParaRPr lang="en-US" dirty="0"/>
          </a:p>
        </p:txBody>
      </p:sp>
    </p:spTree>
    <p:extLst>
      <p:ext uri="{BB962C8B-B14F-4D97-AF65-F5344CB8AC3E}">
        <p14:creationId xmlns:p14="http://schemas.microsoft.com/office/powerpoint/2010/main" val="3695445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38</a:t>
            </a:fld>
            <a:endParaRPr lang="en-US" dirty="0"/>
          </a:p>
        </p:txBody>
      </p:sp>
    </p:spTree>
    <p:extLst>
      <p:ext uri="{BB962C8B-B14F-4D97-AF65-F5344CB8AC3E}">
        <p14:creationId xmlns:p14="http://schemas.microsoft.com/office/powerpoint/2010/main" val="3605353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(3,4,5,8)</a:t>
            </a:r>
          </a:p>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39</a:t>
            </a:fld>
            <a:endParaRPr lang="en-US" dirty="0"/>
          </a:p>
        </p:txBody>
      </p:sp>
    </p:spTree>
    <p:extLst>
      <p:ext uri="{BB962C8B-B14F-4D97-AF65-F5344CB8AC3E}">
        <p14:creationId xmlns:p14="http://schemas.microsoft.com/office/powerpoint/2010/main" val="2012515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 3.12</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40</a:t>
            </a:fld>
            <a:endParaRPr lang="en-US" dirty="0"/>
          </a:p>
        </p:txBody>
      </p:sp>
    </p:spTree>
    <p:extLst>
      <p:ext uri="{BB962C8B-B14F-4D97-AF65-F5344CB8AC3E}">
        <p14:creationId xmlns:p14="http://schemas.microsoft.com/office/powerpoint/2010/main" val="597318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 3.13</a:t>
            </a:r>
          </a:p>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41</a:t>
            </a:fld>
            <a:endParaRPr lang="en-US" dirty="0"/>
          </a:p>
        </p:txBody>
      </p:sp>
    </p:spTree>
    <p:extLst>
      <p:ext uri="{BB962C8B-B14F-4D97-AF65-F5344CB8AC3E}">
        <p14:creationId xmlns:p14="http://schemas.microsoft.com/office/powerpoint/2010/main" val="439749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 3.16 and a crop from Scene</a:t>
            </a:r>
            <a:r>
              <a:rPr lang="en-US" baseline="0" dirty="0" smtClean="0"/>
              <a:t> 3.17</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42</a:t>
            </a:fld>
            <a:endParaRPr lang="en-US" dirty="0"/>
          </a:p>
        </p:txBody>
      </p:sp>
    </p:spTree>
    <p:extLst>
      <p:ext uri="{BB962C8B-B14F-4D97-AF65-F5344CB8AC3E}">
        <p14:creationId xmlns:p14="http://schemas.microsoft.com/office/powerpoint/2010/main" val="875541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 3.19</a:t>
            </a:r>
            <a:endParaRPr lang="en-US" dirty="0"/>
          </a:p>
        </p:txBody>
      </p:sp>
      <p:sp>
        <p:nvSpPr>
          <p:cNvPr id="4" name="Slide Number Placeholder 3"/>
          <p:cNvSpPr>
            <a:spLocks noGrp="1"/>
          </p:cNvSpPr>
          <p:nvPr>
            <p:ph type="sldNum" sz="quarter" idx="10"/>
          </p:nvPr>
        </p:nvSpPr>
        <p:spPr/>
        <p:txBody>
          <a:bodyPr/>
          <a:lstStyle/>
          <a:p>
            <a:fld id="{CC67808E-1C07-45BF-AA60-8CF2FA075278}" type="slidenum">
              <a:rPr lang="en-US" smtClean="0"/>
              <a:t>43</a:t>
            </a:fld>
            <a:endParaRPr lang="en-US"/>
          </a:p>
        </p:txBody>
      </p:sp>
    </p:spTree>
    <p:extLst>
      <p:ext uri="{BB962C8B-B14F-4D97-AF65-F5344CB8AC3E}">
        <p14:creationId xmlns:p14="http://schemas.microsoft.com/office/powerpoint/2010/main" val="1901360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 3.20</a:t>
            </a:r>
            <a:endParaRPr lang="en-US" dirty="0"/>
          </a:p>
        </p:txBody>
      </p:sp>
      <p:sp>
        <p:nvSpPr>
          <p:cNvPr id="4" name="Slide Number Placeholder 3"/>
          <p:cNvSpPr>
            <a:spLocks noGrp="1"/>
          </p:cNvSpPr>
          <p:nvPr>
            <p:ph type="sldNum" sz="quarter" idx="10"/>
          </p:nvPr>
        </p:nvSpPr>
        <p:spPr/>
        <p:txBody>
          <a:bodyPr/>
          <a:lstStyle/>
          <a:p>
            <a:fld id="{CC67808E-1C07-45BF-AA60-8CF2FA075278}" type="slidenum">
              <a:rPr lang="en-US" smtClean="0"/>
              <a:t>44</a:t>
            </a:fld>
            <a:endParaRPr lang="en-US"/>
          </a:p>
        </p:txBody>
      </p:sp>
    </p:spTree>
    <p:extLst>
      <p:ext uri="{BB962C8B-B14F-4D97-AF65-F5344CB8AC3E}">
        <p14:creationId xmlns:p14="http://schemas.microsoft.com/office/powerpoint/2010/main" val="129607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 3.25</a:t>
            </a:r>
          </a:p>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46</a:t>
            </a:fld>
            <a:endParaRPr lang="en-US" dirty="0"/>
          </a:p>
        </p:txBody>
      </p:sp>
    </p:spTree>
    <p:extLst>
      <p:ext uri="{BB962C8B-B14F-4D97-AF65-F5344CB8AC3E}">
        <p14:creationId xmlns:p14="http://schemas.microsoft.com/office/powerpoint/2010/main" val="288767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 3.26</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48</a:t>
            </a:fld>
            <a:endParaRPr lang="en-US" dirty="0"/>
          </a:p>
        </p:txBody>
      </p:sp>
    </p:spTree>
    <p:extLst>
      <p:ext uri="{BB962C8B-B14F-4D97-AF65-F5344CB8AC3E}">
        <p14:creationId xmlns:p14="http://schemas.microsoft.com/office/powerpoint/2010/main" val="851415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7</a:t>
            </a:fld>
            <a:endParaRPr lang="en-US" dirty="0"/>
          </a:p>
        </p:txBody>
      </p:sp>
    </p:spTree>
    <p:extLst>
      <p:ext uri="{BB962C8B-B14F-4D97-AF65-F5344CB8AC3E}">
        <p14:creationId xmlns:p14="http://schemas.microsoft.com/office/powerpoint/2010/main" val="12921135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a:t>
            </a:r>
            <a:r>
              <a:rPr lang="en-US" baseline="0" dirty="0" smtClean="0"/>
              <a:t> 3.27</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49</a:t>
            </a:fld>
            <a:endParaRPr lang="en-US" dirty="0"/>
          </a:p>
        </p:txBody>
      </p:sp>
    </p:spTree>
    <p:extLst>
      <p:ext uri="{BB962C8B-B14F-4D97-AF65-F5344CB8AC3E}">
        <p14:creationId xmlns:p14="http://schemas.microsoft.com/office/powerpoint/2010/main" val="3196321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a:t>
            </a:r>
            <a:r>
              <a:rPr lang="en-US" baseline="0" dirty="0" smtClean="0"/>
              <a:t> 3.29</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50</a:t>
            </a:fld>
            <a:endParaRPr lang="en-US" dirty="0"/>
          </a:p>
        </p:txBody>
      </p:sp>
    </p:spTree>
    <p:extLst>
      <p:ext uri="{BB962C8B-B14F-4D97-AF65-F5344CB8AC3E}">
        <p14:creationId xmlns:p14="http://schemas.microsoft.com/office/powerpoint/2010/main" val="2869350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 3.29</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51</a:t>
            </a:fld>
            <a:endParaRPr lang="en-US" dirty="0"/>
          </a:p>
        </p:txBody>
      </p:sp>
    </p:spTree>
    <p:extLst>
      <p:ext uri="{BB962C8B-B14F-4D97-AF65-F5344CB8AC3E}">
        <p14:creationId xmlns:p14="http://schemas.microsoft.com/office/powerpoint/2010/main" val="17407820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Video </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52</a:t>
            </a:fld>
            <a:endParaRPr lang="en-US" dirty="0"/>
          </a:p>
        </p:txBody>
      </p:sp>
    </p:spTree>
    <p:extLst>
      <p:ext uri="{BB962C8B-B14F-4D97-AF65-F5344CB8AC3E}">
        <p14:creationId xmlns:p14="http://schemas.microsoft.com/office/powerpoint/2010/main" val="3624452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Video Scene</a:t>
            </a:r>
            <a:r>
              <a:rPr lang="en-US" baseline="0" dirty="0" smtClean="0"/>
              <a:t> 3.31</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53</a:t>
            </a:fld>
            <a:endParaRPr lang="en-US" dirty="0"/>
          </a:p>
        </p:txBody>
      </p:sp>
    </p:spTree>
    <p:extLst>
      <p:ext uri="{BB962C8B-B14F-4D97-AF65-F5344CB8AC3E}">
        <p14:creationId xmlns:p14="http://schemas.microsoft.com/office/powerpoint/2010/main" val="17253092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Video Scene 3.33</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54</a:t>
            </a:fld>
            <a:endParaRPr lang="en-US" dirty="0"/>
          </a:p>
        </p:txBody>
      </p:sp>
    </p:spTree>
    <p:extLst>
      <p:ext uri="{BB962C8B-B14F-4D97-AF65-F5344CB8AC3E}">
        <p14:creationId xmlns:p14="http://schemas.microsoft.com/office/powerpoint/2010/main" val="3112597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 3.34</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55</a:t>
            </a:fld>
            <a:endParaRPr lang="en-US" dirty="0"/>
          </a:p>
        </p:txBody>
      </p:sp>
    </p:spTree>
    <p:extLst>
      <p:ext uri="{BB962C8B-B14F-4D97-AF65-F5344CB8AC3E}">
        <p14:creationId xmlns:p14="http://schemas.microsoft.com/office/powerpoint/2010/main" val="37985090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 3.35</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56</a:t>
            </a:fld>
            <a:endParaRPr lang="en-US" dirty="0"/>
          </a:p>
        </p:txBody>
      </p:sp>
    </p:spTree>
    <p:extLst>
      <p:ext uri="{BB962C8B-B14F-4D97-AF65-F5344CB8AC3E}">
        <p14:creationId xmlns:p14="http://schemas.microsoft.com/office/powerpoint/2010/main" val="3906868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video </a:t>
            </a:r>
          </a:p>
          <a:p>
            <a:r>
              <a:rPr lang="en-US" dirty="0" smtClean="0"/>
              <a:t>Scene 3.36</a:t>
            </a:r>
          </a:p>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57</a:t>
            </a:fld>
            <a:endParaRPr lang="en-US" dirty="0"/>
          </a:p>
        </p:txBody>
      </p:sp>
    </p:spTree>
    <p:extLst>
      <p:ext uri="{BB962C8B-B14F-4D97-AF65-F5344CB8AC3E}">
        <p14:creationId xmlns:p14="http://schemas.microsoft.com/office/powerpoint/2010/main" val="9472703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Sidebar </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58</a:t>
            </a:fld>
            <a:endParaRPr lang="en-US" dirty="0"/>
          </a:p>
        </p:txBody>
      </p:sp>
    </p:spTree>
    <p:extLst>
      <p:ext uri="{BB962C8B-B14F-4D97-AF65-F5344CB8AC3E}">
        <p14:creationId xmlns:p14="http://schemas.microsoft.com/office/powerpoint/2010/main" val="373045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8</a:t>
            </a:fld>
            <a:endParaRPr lang="en-US" dirty="0"/>
          </a:p>
        </p:txBody>
      </p:sp>
    </p:spTree>
    <p:extLst>
      <p:ext uri="{BB962C8B-B14F-4D97-AF65-F5344CB8AC3E}">
        <p14:creationId xmlns:p14="http://schemas.microsoft.com/office/powerpoint/2010/main" val="39243435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a:t>
            </a:r>
            <a:r>
              <a:rPr lang="en-US" baseline="0" dirty="0" smtClean="0"/>
              <a:t> 4.1</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59</a:t>
            </a:fld>
            <a:endParaRPr lang="en-US" dirty="0"/>
          </a:p>
        </p:txBody>
      </p:sp>
    </p:spTree>
    <p:extLst>
      <p:ext uri="{BB962C8B-B14F-4D97-AF65-F5344CB8AC3E}">
        <p14:creationId xmlns:p14="http://schemas.microsoft.com/office/powerpoint/2010/main" val="35416535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60</a:t>
            </a:fld>
            <a:endParaRPr lang="en-US" dirty="0"/>
          </a:p>
        </p:txBody>
      </p:sp>
    </p:spTree>
    <p:extLst>
      <p:ext uri="{BB962C8B-B14F-4D97-AF65-F5344CB8AC3E}">
        <p14:creationId xmlns:p14="http://schemas.microsoft.com/office/powerpoint/2010/main" val="488804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61</a:t>
            </a:fld>
            <a:endParaRPr lang="en-US" dirty="0"/>
          </a:p>
        </p:txBody>
      </p:sp>
    </p:spTree>
    <p:extLst>
      <p:ext uri="{BB962C8B-B14F-4D97-AF65-F5344CB8AC3E}">
        <p14:creationId xmlns:p14="http://schemas.microsoft.com/office/powerpoint/2010/main" val="11542630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Wilson</a:t>
            </a:r>
            <a:r>
              <a:rPr lang="en-US" baseline="0" dirty="0" smtClean="0"/>
              <a:t> - c</a:t>
            </a:r>
            <a:r>
              <a:rPr lang="en-US" dirty="0" smtClean="0"/>
              <a:t>reate this – stock </a:t>
            </a:r>
            <a:r>
              <a:rPr lang="en-US" dirty="0" err="1" smtClean="0"/>
              <a:t>iPHONE</a:t>
            </a:r>
            <a:r>
              <a:rPr lang="en-US" dirty="0" smtClean="0"/>
              <a:t> with text message simulated </a:t>
            </a:r>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62</a:t>
            </a:fld>
            <a:endParaRPr lang="en-US" dirty="0"/>
          </a:p>
        </p:txBody>
      </p:sp>
    </p:spTree>
    <p:extLst>
      <p:ext uri="{BB962C8B-B14F-4D97-AF65-F5344CB8AC3E}">
        <p14:creationId xmlns:p14="http://schemas.microsoft.com/office/powerpoint/2010/main" val="1777426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http://www.nytimes.com/2015/03/15/sports/ncaabasketball/davidson-math-students-lend-a-hand-to-basketball-team.html?_r=0</a:t>
            </a:r>
            <a:r>
              <a:rPr lang="en-US" dirty="0" smtClean="0"/>
              <a:t> </a:t>
            </a:r>
          </a:p>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9</a:t>
            </a:fld>
            <a:endParaRPr lang="en-US" dirty="0"/>
          </a:p>
        </p:txBody>
      </p:sp>
    </p:spTree>
    <p:extLst>
      <p:ext uri="{BB962C8B-B14F-4D97-AF65-F5344CB8AC3E}">
        <p14:creationId xmlns:p14="http://schemas.microsoft.com/office/powerpoint/2010/main" val="332222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11</a:t>
            </a:fld>
            <a:endParaRPr lang="en-US" dirty="0"/>
          </a:p>
        </p:txBody>
      </p:sp>
    </p:spTree>
    <p:extLst>
      <p:ext uri="{BB962C8B-B14F-4D97-AF65-F5344CB8AC3E}">
        <p14:creationId xmlns:p14="http://schemas.microsoft.com/office/powerpoint/2010/main" val="42178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12</a:t>
            </a:fld>
            <a:endParaRPr lang="en-US" dirty="0"/>
          </a:p>
        </p:txBody>
      </p:sp>
    </p:spTree>
    <p:extLst>
      <p:ext uri="{BB962C8B-B14F-4D97-AF65-F5344CB8AC3E}">
        <p14:creationId xmlns:p14="http://schemas.microsoft.com/office/powerpoint/2010/main" val="398106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77D4C-1F68-4708-B271-830A4DFB460F}" type="slidenum">
              <a:rPr lang="en-US" smtClean="0"/>
              <a:t>13</a:t>
            </a:fld>
            <a:endParaRPr lang="en-US" dirty="0"/>
          </a:p>
        </p:txBody>
      </p:sp>
    </p:spTree>
    <p:extLst>
      <p:ext uri="{BB962C8B-B14F-4D97-AF65-F5344CB8AC3E}">
        <p14:creationId xmlns:p14="http://schemas.microsoft.com/office/powerpoint/2010/main" val="399889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11"/>
          </p:nvPr>
        </p:nvSpPr>
        <p:spPr>
          <a:xfrm>
            <a:off x="3686185" y="6459785"/>
            <a:ext cx="4822804" cy="365125"/>
          </a:xfrm>
        </p:spPr>
        <p:txBody>
          <a:bodyPr/>
          <a:lstStyle/>
          <a:p>
            <a:r>
              <a:rPr lang="en-US" dirty="0" smtClean="0"/>
              <a:t>© Dr. Dave Enterprises 2015 </a:t>
            </a:r>
          </a:p>
        </p:txBody>
      </p:sp>
      <p:sp>
        <p:nvSpPr>
          <p:cNvPr id="12" name="Slide Number Placeholder 5"/>
          <p:cNvSpPr>
            <a:spLocks noGrp="1"/>
          </p:cNvSpPr>
          <p:nvPr>
            <p:ph type="sldNum" sz="quarter" idx="12"/>
          </p:nvPr>
        </p:nvSpPr>
        <p:spPr>
          <a:xfrm>
            <a:off x="10700558" y="6492875"/>
            <a:ext cx="1312025" cy="365125"/>
          </a:xfrm>
        </p:spPr>
        <p:txBody>
          <a:bodyPr/>
          <a:lstStyle/>
          <a:p>
            <a:fld id="{6113E31D-E2AB-40D1-8B51-AFA5AFEF393A}" type="slidenum">
              <a:rPr lang="en-US" dirty="0"/>
              <a:t>‹#›</a:t>
            </a:fld>
            <a:endParaRPr lang="en-US" dirty="0"/>
          </a:p>
        </p:txBody>
      </p:sp>
      <p:sp>
        <p:nvSpPr>
          <p:cNvPr id="13" name="Date Placeholder 3"/>
          <p:cNvSpPr>
            <a:spLocks noGrp="1"/>
          </p:cNvSpPr>
          <p:nvPr>
            <p:ph type="dt" sz="half" idx="10"/>
          </p:nvPr>
        </p:nvSpPr>
        <p:spPr>
          <a:xfrm>
            <a:off x="118129" y="6492874"/>
            <a:ext cx="2472271" cy="365125"/>
          </a:xfrm>
          <a:prstGeom prst="rect">
            <a:avLst/>
          </a:prstGeom>
        </p:spPr>
        <p:txBody>
          <a:bodyPr/>
          <a:lstStyle>
            <a:lvl1pPr>
              <a:defRPr/>
            </a:lvl1pPr>
          </a:lstStyle>
          <a:p>
            <a:fld id="{F946E56A-79DE-479F-B623-6A78AD913B8B}" type="datetime1">
              <a:rPr lang="en-US" smtClean="0"/>
              <a:t>12/15/2015</a:t>
            </a:fld>
            <a:endParaRPr lang="en-US"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8387" y="578703"/>
            <a:ext cx="10058400" cy="792897"/>
          </a:xfrm>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a:xfrm>
            <a:off x="1262380" y="1865595"/>
            <a:ext cx="10323513" cy="4344705"/>
          </a:xfrm>
        </p:spPr>
        <p:txBody>
          <a:bodyPr>
            <a:normAutofit/>
          </a:bodyPr>
          <a:lstStyle>
            <a:lvl1pPr>
              <a:defRPr sz="3200"/>
            </a:lvl1pPr>
            <a:lvl2pPr marL="731520" indent="-457200">
              <a:lnSpc>
                <a:spcPct val="100000"/>
              </a:lnSpc>
              <a:spcBef>
                <a:spcPts val="0"/>
              </a:spcBef>
              <a:spcAft>
                <a:spcPts val="0"/>
              </a:spcAft>
              <a:defRPr sz="2800"/>
            </a:lvl2pPr>
            <a:lvl3pPr marL="0" indent="0">
              <a:lnSpc>
                <a:spcPct val="100000"/>
              </a:lnSpc>
              <a:spcBef>
                <a:spcPts val="0"/>
              </a:spcBef>
              <a:spcAft>
                <a:spcPts val="0"/>
              </a:spcAft>
              <a:buNone/>
              <a:defRPr sz="2000"/>
            </a:lvl3pPr>
            <a:lvl4pPr>
              <a:defRPr sz="2000"/>
            </a:lvl4pPr>
            <a:lvl5pPr>
              <a:defRPr sz="2000"/>
            </a:lvl5pPr>
          </a:lstStyle>
          <a:p>
            <a:pPr lvl="0"/>
            <a:r>
              <a:rPr lang="en-US" dirty="0" smtClean="0"/>
              <a:t>Click to edit Master text styles</a:t>
            </a:r>
          </a:p>
          <a:p>
            <a:pPr lvl="1"/>
            <a:r>
              <a:rPr lang="en-US" dirty="0" smtClean="0"/>
              <a:t> Second level</a:t>
            </a:r>
          </a:p>
          <a:p>
            <a:pPr lvl="2"/>
            <a:endParaRPr lang="en-US" dirty="0" smtClean="0"/>
          </a:p>
        </p:txBody>
      </p:sp>
      <p:sp>
        <p:nvSpPr>
          <p:cNvPr id="5" name="Footer Placeholder 4"/>
          <p:cNvSpPr>
            <a:spLocks noGrp="1"/>
          </p:cNvSpPr>
          <p:nvPr>
            <p:ph type="ftr" sz="quarter" idx="11"/>
          </p:nvPr>
        </p:nvSpPr>
        <p:spPr/>
        <p:txBody>
          <a:bodyPr/>
          <a:lstStyle/>
          <a:p>
            <a:r>
              <a:rPr lang="en-US" dirty="0" smtClean="0"/>
              <a:t>© Dr. Dave Enterprises 2015 </a:t>
            </a:r>
          </a:p>
        </p:txBody>
      </p:sp>
      <p:sp>
        <p:nvSpPr>
          <p:cNvPr id="6" name="Slide Number Placeholder 5"/>
          <p:cNvSpPr>
            <a:spLocks noGrp="1"/>
          </p:cNvSpPr>
          <p:nvPr>
            <p:ph type="sldNum" sz="quarter" idx="12"/>
          </p:nvPr>
        </p:nvSpPr>
        <p:spPr>
          <a:xfrm>
            <a:off x="10700558" y="6492875"/>
            <a:ext cx="1312025" cy="365125"/>
          </a:xfrm>
        </p:spPr>
        <p:txBody>
          <a:bodyPr/>
          <a:lstStyle/>
          <a:p>
            <a:fld id="{6113E31D-E2AB-40D1-8B51-AFA5AFEF393A}" type="slidenum">
              <a:rPr lang="en-US" dirty="0"/>
              <a:t>‹#›</a:t>
            </a:fld>
            <a:endParaRPr lang="en-US" dirty="0"/>
          </a:p>
        </p:txBody>
      </p:sp>
      <p:sp>
        <p:nvSpPr>
          <p:cNvPr id="4" name="Date Placeholder 3"/>
          <p:cNvSpPr>
            <a:spLocks noGrp="1"/>
          </p:cNvSpPr>
          <p:nvPr>
            <p:ph type="dt" sz="half" idx="10"/>
          </p:nvPr>
        </p:nvSpPr>
        <p:spPr>
          <a:xfrm>
            <a:off x="118129" y="6492874"/>
            <a:ext cx="2472271" cy="365125"/>
          </a:xfrm>
          <a:prstGeom prst="rect">
            <a:avLst/>
          </a:prstGeom>
        </p:spPr>
        <p:txBody>
          <a:bodyPr/>
          <a:lstStyle>
            <a:lvl1pPr>
              <a:defRPr sz="1200"/>
            </a:lvl1pPr>
          </a:lstStyle>
          <a:p>
            <a:fld id="{81C251A2-A9E2-4FC7-8935-B2BFEC7E23DC}" type="datetime1">
              <a:rPr lang="en-US" smtClean="0"/>
              <a:t>12/15/2015</a:t>
            </a:fld>
            <a:endParaRPr lang="en-US" dirty="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 Dr. Dave Enterprises 2015 </a:t>
            </a:r>
          </a:p>
        </p:txBody>
      </p:sp>
      <p:sp>
        <p:nvSpPr>
          <p:cNvPr id="11" name="Slide Number Placeholder 5"/>
          <p:cNvSpPr>
            <a:spLocks noGrp="1"/>
          </p:cNvSpPr>
          <p:nvPr>
            <p:ph type="sldNum" sz="quarter" idx="12"/>
          </p:nvPr>
        </p:nvSpPr>
        <p:spPr>
          <a:xfrm>
            <a:off x="10700558" y="6492875"/>
            <a:ext cx="1312025" cy="365125"/>
          </a:xfrm>
        </p:spPr>
        <p:txBody>
          <a:bodyPr/>
          <a:lstStyle/>
          <a:p>
            <a:fld id="{6113E31D-E2AB-40D1-8B51-AFA5AFEF393A}" type="slidenum">
              <a:rPr lang="en-US" dirty="0"/>
              <a:t>‹#›</a:t>
            </a:fld>
            <a:endParaRPr lang="en-US" dirty="0"/>
          </a:p>
        </p:txBody>
      </p:sp>
      <p:sp>
        <p:nvSpPr>
          <p:cNvPr id="12" name="Date Placeholder 3"/>
          <p:cNvSpPr>
            <a:spLocks noGrp="1"/>
          </p:cNvSpPr>
          <p:nvPr>
            <p:ph type="dt" sz="half" idx="10"/>
          </p:nvPr>
        </p:nvSpPr>
        <p:spPr>
          <a:xfrm>
            <a:off x="118129" y="6492874"/>
            <a:ext cx="2472271" cy="365125"/>
          </a:xfrm>
          <a:prstGeom prst="rect">
            <a:avLst/>
          </a:prstGeom>
        </p:spPr>
        <p:txBody>
          <a:bodyPr/>
          <a:lstStyle>
            <a:lvl1pPr>
              <a:defRPr sz="1100"/>
            </a:lvl1pPr>
          </a:lstStyle>
          <a:p>
            <a:fld id="{717F8460-176C-4166-8663-4EE5825C95E0}" type="datetime1">
              <a:rPr lang="en-US" smtClean="0"/>
              <a:t>12/15/2015</a:t>
            </a:fld>
            <a:endParaRPr lang="en-US"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Footer Placeholder 4"/>
          <p:cNvSpPr>
            <a:spLocks noGrp="1"/>
          </p:cNvSpPr>
          <p:nvPr>
            <p:ph type="ftr" sz="quarter" idx="11"/>
          </p:nvPr>
        </p:nvSpPr>
        <p:spPr>
          <a:xfrm>
            <a:off x="3686185" y="6459785"/>
            <a:ext cx="4822804" cy="365125"/>
          </a:xfrm>
        </p:spPr>
        <p:txBody>
          <a:bodyPr/>
          <a:lstStyle/>
          <a:p>
            <a:r>
              <a:rPr lang="en-US" dirty="0" smtClean="0"/>
              <a:t>© Dr. Dave Enterprises 2015 </a:t>
            </a:r>
          </a:p>
        </p:txBody>
      </p:sp>
      <p:sp>
        <p:nvSpPr>
          <p:cNvPr id="13" name="Slide Number Placeholder 5"/>
          <p:cNvSpPr>
            <a:spLocks noGrp="1"/>
          </p:cNvSpPr>
          <p:nvPr>
            <p:ph type="sldNum" sz="quarter" idx="12"/>
          </p:nvPr>
        </p:nvSpPr>
        <p:spPr>
          <a:xfrm>
            <a:off x="10700558" y="6492875"/>
            <a:ext cx="1312025" cy="365125"/>
          </a:xfrm>
        </p:spPr>
        <p:txBody>
          <a:bodyPr/>
          <a:lstStyle/>
          <a:p>
            <a:fld id="{6113E31D-E2AB-40D1-8B51-AFA5AFEF393A}" type="slidenum">
              <a:rPr lang="en-US" dirty="0"/>
              <a:t>‹#›</a:t>
            </a:fld>
            <a:endParaRPr lang="en-US" dirty="0"/>
          </a:p>
        </p:txBody>
      </p:sp>
      <p:sp>
        <p:nvSpPr>
          <p:cNvPr id="14" name="Date Placeholder 3"/>
          <p:cNvSpPr txBox="1">
            <a:spLocks/>
          </p:cNvSpPr>
          <p:nvPr userDrawn="1"/>
        </p:nvSpPr>
        <p:spPr>
          <a:xfrm>
            <a:off x="258480" y="6459784"/>
            <a:ext cx="2472271"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smtClean="0"/>
              <a:t>March 2015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072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Footer Placeholder 4"/>
          <p:cNvSpPr>
            <a:spLocks noGrp="1"/>
          </p:cNvSpPr>
          <p:nvPr>
            <p:ph type="ftr" sz="quarter" idx="11"/>
          </p:nvPr>
        </p:nvSpPr>
        <p:spPr>
          <a:xfrm>
            <a:off x="3686185" y="6459785"/>
            <a:ext cx="4822804" cy="365125"/>
          </a:xfrm>
        </p:spPr>
        <p:txBody>
          <a:bodyPr/>
          <a:lstStyle>
            <a:lvl1pPr>
              <a:defRPr>
                <a:solidFill>
                  <a:schemeClr val="tx1"/>
                </a:solidFill>
              </a:defRPr>
            </a:lvl1pPr>
          </a:lstStyle>
          <a:p>
            <a:r>
              <a:rPr lang="en-US" dirty="0" smtClean="0"/>
              <a:t>© Dr. Dave Enterprises 2015 </a:t>
            </a:r>
          </a:p>
        </p:txBody>
      </p:sp>
      <p:sp>
        <p:nvSpPr>
          <p:cNvPr id="12" name="Slide Number Placeholder 5"/>
          <p:cNvSpPr>
            <a:spLocks noGrp="1"/>
          </p:cNvSpPr>
          <p:nvPr>
            <p:ph type="sldNum" sz="quarter" idx="12"/>
          </p:nvPr>
        </p:nvSpPr>
        <p:spPr>
          <a:xfrm>
            <a:off x="10700558" y="6492875"/>
            <a:ext cx="1312025" cy="365125"/>
          </a:xfrm>
        </p:spPr>
        <p:txBody>
          <a:bodyPr/>
          <a:lstStyle>
            <a:lvl1pPr>
              <a:defRPr>
                <a:solidFill>
                  <a:schemeClr val="tx1"/>
                </a:solidFill>
              </a:defRPr>
            </a:lvl1pPr>
          </a:lstStyle>
          <a:p>
            <a:fld id="{6113E31D-E2AB-40D1-8B51-AFA5AFEF393A}" type="slidenum">
              <a:rPr lang="en-US" smtClean="0"/>
              <a:pPr/>
              <a:t>‹#›</a:t>
            </a:fld>
            <a:endParaRPr lang="en-US" dirty="0"/>
          </a:p>
        </p:txBody>
      </p:sp>
      <p:sp>
        <p:nvSpPr>
          <p:cNvPr id="13" name="Date Placeholder 3"/>
          <p:cNvSpPr>
            <a:spLocks noGrp="1"/>
          </p:cNvSpPr>
          <p:nvPr>
            <p:ph type="dt" sz="half" idx="10"/>
          </p:nvPr>
        </p:nvSpPr>
        <p:spPr>
          <a:xfrm>
            <a:off x="118129" y="6492874"/>
            <a:ext cx="2472271" cy="365125"/>
          </a:xfrm>
          <a:prstGeom prst="rect">
            <a:avLst/>
          </a:prstGeom>
        </p:spPr>
        <p:txBody>
          <a:bodyPr/>
          <a:lstStyle>
            <a:lvl1pPr>
              <a:defRPr/>
            </a:lvl1pPr>
          </a:lstStyle>
          <a:p>
            <a:fld id="{44345DC3-A650-4408-A8A2-8DCEDCC6D2A8}" type="datetime1">
              <a:rPr lang="en-US" smtClean="0"/>
              <a:t>12/15/2015</a:t>
            </a:fld>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7812" y="536937"/>
            <a:ext cx="10058400" cy="6531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93532" y="1737845"/>
            <a:ext cx="10058400" cy="402336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 Dr. Dave Enterprises 2015 </a:t>
            </a:r>
            <a:endParaRPr lang="en-US" dirty="0" smtClean="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p:cNvSpPr>
            <a:spLocks noGrp="1"/>
          </p:cNvSpPr>
          <p:nvPr>
            <p:ph type="dt" sz="half" idx="2"/>
          </p:nvPr>
        </p:nvSpPr>
        <p:spPr>
          <a:xfrm>
            <a:off x="118129" y="6492874"/>
            <a:ext cx="2472271" cy="365125"/>
          </a:xfrm>
          <a:prstGeom prst="rect">
            <a:avLst/>
          </a:prstGeom>
        </p:spPr>
        <p:txBody>
          <a:bodyPr/>
          <a:lstStyle>
            <a:lvl1pPr>
              <a:defRPr sz="1200">
                <a:solidFill>
                  <a:schemeClr val="bg1"/>
                </a:solidFill>
              </a:defRPr>
            </a:lvl1pPr>
          </a:lstStyle>
          <a:p>
            <a:fld id="{70430C4E-E78F-4926-89BE-6B32AD1A361F}" type="datetime1">
              <a:rPr lang="en-US" smtClean="0"/>
              <a:t>12/15/2015</a:t>
            </a:fld>
            <a:endParaRPr lang="en-US" dirty="0" smtClean="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2" r:id="rId3"/>
    <p:sldLayoutId id="2147483653" r:id="rId4"/>
    <p:sldLayoutId id="2147483656" r:id="rId5"/>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rdaveschrader@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fitness-gaming.com/profiles/company/cognisens-athletics.html" TargetMode="External"/><Relationship Id="rId2" Type="http://schemas.openxmlformats.org/officeDocument/2006/relationships/hyperlink" Target="http://www.nature.com/articles/srep01154" TargetMode="External"/><Relationship Id="rId1" Type="http://schemas.openxmlformats.org/officeDocument/2006/relationships/slideLayout" Target="../slideLayouts/slideLayout2.xml"/><Relationship Id="rId5" Type="http://schemas.openxmlformats.org/officeDocument/2006/relationships/hyperlink" Target="https://en.wikipedia.org/wiki/Jocelyn_Faubert" TargetMode="Externa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play.google.com/store/apps/details?id=com.barsense.main&amp;hl=en" TargetMode="External"/><Relationship Id="rId5" Type="http://schemas.openxmlformats.org/officeDocument/2006/relationships/hyperlink" Target="https://play.google.com/store/apps/details?id=net.kndy.liftinglog&amp;hl=en" TargetMode="Externa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_OAgo68dHk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nytimes.com/2015/03/15/sports/ncaabasketball/davidson-math-students-lend-a-hand-to-basketball-team.html?_r=0"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8028" y="3291840"/>
            <a:ext cx="4969806" cy="3566160"/>
          </a:xfrm>
        </p:spPr>
        <p:txBody>
          <a:bodyPr>
            <a:normAutofit fontScale="90000"/>
          </a:bodyPr>
          <a:lstStyle/>
          <a:p>
            <a:r>
              <a:rPr lang="en-US" sz="6000" dirty="0" smtClean="0"/>
              <a:t>HOW WE DID IT</a:t>
            </a:r>
            <a:br>
              <a:rPr lang="en-US" sz="6000" dirty="0" smtClean="0"/>
            </a:br>
            <a:r>
              <a:rPr lang="en-US" sz="4000" dirty="0" smtClean="0"/>
              <a:t>Business Scenario Investigations (BSI)</a:t>
            </a:r>
            <a:br>
              <a:rPr lang="en-US" sz="4000" dirty="0" smtClean="0"/>
            </a:br>
            <a:r>
              <a:rPr lang="en-US" sz="1800" dirty="0" smtClean="0"/>
              <a:t/>
            </a:r>
            <a:br>
              <a:rPr lang="en-US" sz="1800" dirty="0" smtClean="0"/>
            </a:br>
            <a:r>
              <a:rPr lang="en-US" sz="4400" dirty="0" smtClean="0"/>
              <a:t>Episode 13:</a:t>
            </a:r>
            <a:br>
              <a:rPr lang="en-US" sz="4400" dirty="0" smtClean="0"/>
            </a:br>
            <a:r>
              <a:rPr lang="en-US" sz="4400" dirty="0" smtClean="0"/>
              <a:t>“Case of </a:t>
            </a:r>
            <a:br>
              <a:rPr lang="en-US" sz="4400" dirty="0" smtClean="0"/>
            </a:br>
            <a:r>
              <a:rPr lang="en-US" sz="4400" dirty="0" smtClean="0"/>
              <a:t>Precision Football” </a:t>
            </a:r>
            <a:r>
              <a:rPr lang="en-US" sz="6000" dirty="0" smtClean="0"/>
              <a:t/>
            </a:r>
            <a:br>
              <a:rPr lang="en-US" sz="6000" dirty="0" smtClean="0"/>
            </a:br>
            <a:r>
              <a:rPr lang="en-US" sz="6000" dirty="0" smtClean="0"/>
              <a:t/>
            </a:r>
            <a:br>
              <a:rPr lang="en-US" sz="6000" dirty="0" smtClean="0"/>
            </a:br>
            <a:r>
              <a:rPr lang="en-US" sz="6000" dirty="0"/>
              <a:t/>
            </a:r>
            <a:br>
              <a:rPr lang="en-US" sz="6000" dirty="0"/>
            </a:br>
            <a:r>
              <a:rPr lang="en-US" sz="6000" dirty="0" smtClean="0"/>
              <a:t/>
            </a:r>
            <a:br>
              <a:rPr lang="en-US" sz="6000" dirty="0" smtClean="0"/>
            </a:br>
            <a:endParaRPr lang="en-US" sz="6000" dirty="0"/>
          </a:p>
        </p:txBody>
      </p:sp>
      <p:sp>
        <p:nvSpPr>
          <p:cNvPr id="3" name="Subtitle 2"/>
          <p:cNvSpPr>
            <a:spLocks noGrp="1"/>
          </p:cNvSpPr>
          <p:nvPr>
            <p:ph type="subTitle" idx="1"/>
          </p:nvPr>
        </p:nvSpPr>
        <p:spPr/>
        <p:txBody>
          <a:bodyPr>
            <a:noAutofit/>
          </a:bodyPr>
          <a:lstStyle/>
          <a:p>
            <a:pPr>
              <a:lnSpc>
                <a:spcPct val="80000"/>
              </a:lnSpc>
            </a:pPr>
            <a:r>
              <a:rPr lang="en-US" sz="1800" dirty="0" smtClean="0">
                <a:solidFill>
                  <a:schemeClr val="tx1"/>
                </a:solidFill>
              </a:rPr>
              <a:t>HOW WE DID IT </a:t>
            </a:r>
          </a:p>
          <a:p>
            <a:pPr>
              <a:lnSpc>
                <a:spcPct val="80000"/>
              </a:lnSpc>
            </a:pPr>
            <a:r>
              <a:rPr lang="en-US" sz="1600" dirty="0" smtClean="0">
                <a:solidFill>
                  <a:schemeClr val="tx1"/>
                </a:solidFill>
              </a:rPr>
              <a:t>Send Questions or Comments to</a:t>
            </a:r>
          </a:p>
          <a:p>
            <a:pPr>
              <a:lnSpc>
                <a:spcPct val="80000"/>
              </a:lnSpc>
            </a:pPr>
            <a:r>
              <a:rPr lang="en-US" sz="1800" dirty="0" smtClean="0">
                <a:solidFill>
                  <a:schemeClr val="tx1"/>
                </a:solidFill>
                <a:hlinkClick r:id="rId3"/>
              </a:rPr>
              <a:t>drdaveschrader@gmail.com</a:t>
            </a:r>
            <a:r>
              <a:rPr lang="en-US" sz="1800" dirty="0" smtClean="0">
                <a:solidFill>
                  <a:schemeClr val="tx1"/>
                </a:solidFill>
              </a:rPr>
              <a:t> </a:t>
            </a:r>
          </a:p>
        </p:txBody>
      </p:sp>
      <p:pic>
        <p:nvPicPr>
          <p:cNvPr id="4" name="Picture 3"/>
          <p:cNvPicPr/>
          <p:nvPr/>
        </p:nvPicPr>
        <p:blipFill>
          <a:blip r:embed="rId4" cstate="email">
            <a:extLst>
              <a:ext uri="{28A0092B-C50C-407E-A947-70E740481C1C}">
                <a14:useLocalDpi xmlns:a14="http://schemas.microsoft.com/office/drawing/2010/main"/>
              </a:ext>
            </a:extLst>
          </a:blip>
          <a:stretch>
            <a:fillRect/>
          </a:stretch>
        </p:blipFill>
        <p:spPr>
          <a:xfrm>
            <a:off x="10172334" y="5261008"/>
            <a:ext cx="1746885" cy="866775"/>
          </a:xfrm>
          <a:prstGeom prst="rect">
            <a:avLst/>
          </a:prstGeom>
        </p:spPr>
      </p:pic>
      <p:sp>
        <p:nvSpPr>
          <p:cNvPr id="6" name="Date Placeholder 5"/>
          <p:cNvSpPr>
            <a:spLocks noGrp="1"/>
          </p:cNvSpPr>
          <p:nvPr>
            <p:ph type="dt" sz="half" idx="10"/>
          </p:nvPr>
        </p:nvSpPr>
        <p:spPr/>
        <p:txBody>
          <a:bodyPr/>
          <a:lstStyle/>
          <a:p>
            <a:fld id="{ADA23F03-D8E4-4F78-B148-8EB7E4CC23F4}" type="datetime1">
              <a:rPr lang="en-US" smtClean="0"/>
              <a:t>12/15/2015</a:t>
            </a:fld>
            <a:endParaRPr lang="en-US" dirty="0" smtClean="0"/>
          </a:p>
        </p:txBody>
      </p:sp>
      <p:sp>
        <p:nvSpPr>
          <p:cNvPr id="7" name="Footer Placeholder 6"/>
          <p:cNvSpPr>
            <a:spLocks noGrp="1"/>
          </p:cNvSpPr>
          <p:nvPr>
            <p:ph type="ftr" sz="quarter" idx="11"/>
          </p:nvPr>
        </p:nvSpPr>
        <p:spPr/>
        <p:txBody>
          <a:bodyPr/>
          <a:lstStyle/>
          <a:p>
            <a:r>
              <a:rPr lang="en-US" smtClean="0"/>
              <a:t>© Dr. Dave Enterprises 2015 </a:t>
            </a:r>
            <a:endParaRPr lang="en-US" dirty="0" smtClean="0"/>
          </a:p>
        </p:txBody>
      </p:sp>
      <p:sp>
        <p:nvSpPr>
          <p:cNvPr id="8" name="Slide Number Placeholder 7"/>
          <p:cNvSpPr>
            <a:spLocks noGrp="1"/>
          </p:cNvSpPr>
          <p:nvPr>
            <p:ph type="sldNum" sz="quarter" idx="12"/>
          </p:nvPr>
        </p:nvSpPr>
        <p:spPr/>
        <p:txBody>
          <a:bodyPr/>
          <a:lstStyle/>
          <a:p>
            <a:fld id="{6113E31D-E2AB-40D1-8B51-AFA5AFEF393A}" type="slidenum">
              <a:rPr lang="en-US" smtClean="0"/>
              <a:t>1</a:t>
            </a:fld>
            <a:endParaRPr lang="en-US" dirty="0"/>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7834" y="616898"/>
            <a:ext cx="5861376" cy="3473630"/>
          </a:xfrm>
          <a:prstGeom prst="rect">
            <a:avLst/>
          </a:prstGeom>
        </p:spPr>
      </p:pic>
    </p:spTree>
    <p:extLst>
      <p:ext uri="{BB962C8B-B14F-4D97-AF65-F5344CB8AC3E}">
        <p14:creationId xmlns:p14="http://schemas.microsoft.com/office/powerpoint/2010/main" val="3306311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Duke</a:t>
            </a:r>
            <a:endParaRPr lang="en-US" sz="4000" dirty="0"/>
          </a:p>
        </p:txBody>
      </p:sp>
      <p:sp>
        <p:nvSpPr>
          <p:cNvPr id="4" name="Footer Placeholder 3"/>
          <p:cNvSpPr>
            <a:spLocks noGrp="1"/>
          </p:cNvSpPr>
          <p:nvPr>
            <p:ph type="ftr" sz="quarter" idx="11"/>
          </p:nvPr>
        </p:nvSpPr>
        <p:spPr>
          <a:xfrm>
            <a:off x="3190506" y="6476330"/>
            <a:ext cx="4822804" cy="365125"/>
          </a:xfrm>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10</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2"/>
          <a:stretch>
            <a:fillRect/>
          </a:stretch>
        </p:blipFill>
        <p:spPr>
          <a:xfrm>
            <a:off x="4000500" y="41949"/>
            <a:ext cx="8191500" cy="5534025"/>
          </a:xfrm>
          <a:prstGeom prst="rect">
            <a:avLst/>
          </a:prstGeom>
        </p:spPr>
      </p:pic>
      <p:pic>
        <p:nvPicPr>
          <p:cNvPr id="8" name="Picture 7"/>
          <p:cNvPicPr>
            <a:picLocks noChangeAspect="1"/>
          </p:cNvPicPr>
          <p:nvPr/>
        </p:nvPicPr>
        <p:blipFill>
          <a:blip r:embed="rId3"/>
          <a:stretch>
            <a:fillRect/>
          </a:stretch>
        </p:blipFill>
        <p:spPr>
          <a:xfrm>
            <a:off x="6097587" y="2288501"/>
            <a:ext cx="5800725" cy="1104900"/>
          </a:xfrm>
          <a:prstGeom prst="rect">
            <a:avLst/>
          </a:prstGeom>
        </p:spPr>
      </p:pic>
      <p:sp>
        <p:nvSpPr>
          <p:cNvPr id="10" name="Content Placeholder 9"/>
          <p:cNvSpPr>
            <a:spLocks noGrp="1"/>
          </p:cNvSpPr>
          <p:nvPr>
            <p:ph idx="1"/>
          </p:nvPr>
        </p:nvSpPr>
        <p:spPr>
          <a:xfrm>
            <a:off x="1119321" y="2148895"/>
            <a:ext cx="3177886" cy="4344705"/>
          </a:xfrm>
        </p:spPr>
        <p:txBody>
          <a:bodyPr>
            <a:normAutofit fontScale="85000" lnSpcReduction="20000"/>
          </a:bodyPr>
          <a:lstStyle/>
          <a:p>
            <a:pPr marL="0" indent="0">
              <a:buNone/>
            </a:pPr>
            <a:r>
              <a:rPr lang="en-US" dirty="0" smtClean="0"/>
              <a:t>“</a:t>
            </a:r>
            <a:r>
              <a:rPr lang="en-US" dirty="0"/>
              <a:t>MBA students at Duke University’s Fuqua School of Business, in cooperation with SAP and NTT Data, have developed a groundbreaking visual dashboard to enable Blue Devil Fans to interact with the team’s historical record book</a:t>
            </a:r>
            <a:r>
              <a:rPr lang="en-US" dirty="0" smtClean="0"/>
              <a:t>.”</a:t>
            </a:r>
            <a:endParaRPr lang="en-US" dirty="0"/>
          </a:p>
        </p:txBody>
      </p:sp>
      <p:sp>
        <p:nvSpPr>
          <p:cNvPr id="9" name="TextBox 8"/>
          <p:cNvSpPr txBox="1"/>
          <p:nvPr/>
        </p:nvSpPr>
        <p:spPr>
          <a:xfrm>
            <a:off x="1136295" y="394037"/>
            <a:ext cx="1571969" cy="369332"/>
          </a:xfrm>
          <a:prstGeom prst="rect">
            <a:avLst/>
          </a:prstGeom>
          <a:noFill/>
        </p:spPr>
        <p:txBody>
          <a:bodyPr wrap="none" rtlCol="0">
            <a:spAutoFit/>
          </a:bodyPr>
          <a:lstStyle/>
          <a:p>
            <a:r>
              <a:rPr lang="en-US" dirty="0" smtClean="0">
                <a:solidFill>
                  <a:srgbClr val="FF0000"/>
                </a:solidFill>
              </a:rPr>
              <a:t>SIDE READING </a:t>
            </a:r>
            <a:endParaRPr lang="en-US" dirty="0">
              <a:solidFill>
                <a:srgbClr val="FF0000"/>
              </a:solidFill>
            </a:endParaRPr>
          </a:p>
        </p:txBody>
      </p:sp>
      <p:sp>
        <p:nvSpPr>
          <p:cNvPr id="3" name="TextBox 2"/>
          <p:cNvSpPr txBox="1"/>
          <p:nvPr/>
        </p:nvSpPr>
        <p:spPr>
          <a:xfrm>
            <a:off x="5155324" y="5912069"/>
            <a:ext cx="6127575" cy="369332"/>
          </a:xfrm>
          <a:prstGeom prst="rect">
            <a:avLst/>
          </a:prstGeom>
          <a:noFill/>
        </p:spPr>
        <p:txBody>
          <a:bodyPr wrap="none" rtlCol="0">
            <a:spAutoFit/>
          </a:bodyPr>
          <a:lstStyle/>
          <a:p>
            <a:r>
              <a:rPr lang="en-US" dirty="0"/>
              <a:t>http://www.goduke.com/ViewArticle.dbml?ATCLID=209730843</a:t>
            </a:r>
          </a:p>
        </p:txBody>
      </p:sp>
    </p:spTree>
    <p:extLst>
      <p:ext uri="{BB962C8B-B14F-4D97-AF65-F5344CB8AC3E}">
        <p14:creationId xmlns:p14="http://schemas.microsoft.com/office/powerpoint/2010/main" val="2809892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686419"/>
            <a:ext cx="10058400" cy="792897"/>
          </a:xfrm>
        </p:spPr>
        <p:txBody>
          <a:bodyPr>
            <a:noAutofit/>
          </a:bodyPr>
          <a:lstStyle/>
          <a:p>
            <a:r>
              <a:rPr lang="en-US" sz="4000" dirty="0" smtClean="0"/>
              <a:t>Problem 1 – </a:t>
            </a:r>
            <a:br>
              <a:rPr lang="en-US" sz="4000" dirty="0" smtClean="0"/>
            </a:br>
            <a:r>
              <a:rPr lang="en-US" sz="4000" dirty="0" smtClean="0"/>
              <a:t>Recruiting Wide Receivers</a:t>
            </a:r>
            <a:endParaRPr lang="en-US" sz="4000" dirty="0"/>
          </a:p>
        </p:txBody>
      </p:sp>
      <p:sp>
        <p:nvSpPr>
          <p:cNvPr id="3" name="Content Placeholder 2"/>
          <p:cNvSpPr>
            <a:spLocks noGrp="1"/>
          </p:cNvSpPr>
          <p:nvPr>
            <p:ph idx="1"/>
          </p:nvPr>
        </p:nvSpPr>
        <p:spPr>
          <a:xfrm>
            <a:off x="2590400" y="1966566"/>
            <a:ext cx="8376887" cy="4344705"/>
          </a:xfrm>
        </p:spPr>
        <p:txBody>
          <a:bodyPr>
            <a:normAutofit lnSpcReduction="10000"/>
          </a:bodyPr>
          <a:lstStyle/>
          <a:p>
            <a:r>
              <a:rPr lang="en-US" dirty="0" smtClean="0"/>
              <a:t>“We will invite in 20 high school juniors in for an evaluation day this summer.  </a:t>
            </a:r>
          </a:p>
          <a:p>
            <a:pPr lvl="1"/>
            <a:r>
              <a:rPr lang="en-US" dirty="0" smtClean="0"/>
              <a:t>Today we measure speed, size of hands, lengths of arm, fit with our system, and their height/weight on this chart”</a:t>
            </a:r>
          </a:p>
          <a:p>
            <a:r>
              <a:rPr lang="en-US" dirty="0" smtClean="0"/>
              <a:t>But </a:t>
            </a:r>
            <a:r>
              <a:rPr lang="en-US" b="1" dirty="0" smtClean="0"/>
              <a:t>is there a better way to pick out our future receivers</a:t>
            </a:r>
            <a:r>
              <a:rPr lang="en-US" dirty="0" smtClean="0"/>
              <a:t>?</a:t>
            </a:r>
          </a:p>
          <a:p>
            <a:r>
              <a:rPr lang="en-US" dirty="0" smtClean="0"/>
              <a:t>We only have 3 scholarships for wide receivers so we need to choose carefully</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11</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a:picLocks noChangeAspect="1"/>
          </p:cNvPicPr>
          <p:nvPr/>
        </p:nvPicPr>
        <p:blipFill>
          <a:blip r:embed="rId3"/>
          <a:stretch>
            <a:fillRect/>
          </a:stretch>
        </p:blipFill>
        <p:spPr>
          <a:xfrm>
            <a:off x="361279" y="2171518"/>
            <a:ext cx="1987784" cy="2861536"/>
          </a:xfrm>
          <a:prstGeom prst="rect">
            <a:avLst/>
          </a:prstGeom>
        </p:spPr>
      </p:pic>
    </p:spTree>
    <p:extLst>
      <p:ext uri="{BB962C8B-B14F-4D97-AF65-F5344CB8AC3E}">
        <p14:creationId xmlns:p14="http://schemas.microsoft.com/office/powerpoint/2010/main" val="807002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790123"/>
            <a:ext cx="10058400" cy="792897"/>
          </a:xfrm>
        </p:spPr>
        <p:txBody>
          <a:bodyPr>
            <a:normAutofit fontScale="90000"/>
          </a:bodyPr>
          <a:lstStyle/>
          <a:p>
            <a:r>
              <a:rPr lang="en-US" sz="4400" dirty="0" smtClean="0"/>
              <a:t>Problem 2 – Player Development – </a:t>
            </a:r>
            <a:br>
              <a:rPr lang="en-US" sz="4400" dirty="0" smtClean="0"/>
            </a:br>
            <a:r>
              <a:rPr lang="en-US" sz="4400" dirty="0" smtClean="0"/>
              <a:t>Receivers (and Pass Defenders</a:t>
            </a:r>
            <a:r>
              <a:rPr lang="en-US" dirty="0" smtClean="0"/>
              <a:t>) </a:t>
            </a:r>
            <a:endParaRPr lang="en-US" dirty="0"/>
          </a:p>
        </p:txBody>
      </p:sp>
      <p:sp>
        <p:nvSpPr>
          <p:cNvPr id="3" name="Content Placeholder 2"/>
          <p:cNvSpPr>
            <a:spLocks noGrp="1"/>
          </p:cNvSpPr>
          <p:nvPr>
            <p:ph idx="1"/>
          </p:nvPr>
        </p:nvSpPr>
        <p:spPr>
          <a:xfrm>
            <a:off x="945932" y="1865595"/>
            <a:ext cx="6006662" cy="4344705"/>
          </a:xfrm>
        </p:spPr>
        <p:txBody>
          <a:bodyPr>
            <a:normAutofit fontScale="92500"/>
          </a:bodyPr>
          <a:lstStyle/>
          <a:p>
            <a:r>
              <a:rPr lang="en-US" b="1" dirty="0" smtClean="0"/>
              <a:t>If we could improve our passing game, we can win more games </a:t>
            </a:r>
          </a:p>
          <a:p>
            <a:r>
              <a:rPr lang="en-US" dirty="0" smtClean="0"/>
              <a:t>We have a great experienced QB - but he needs receivers who can run our routes correctly</a:t>
            </a:r>
            <a:endParaRPr lang="en-US" dirty="0"/>
          </a:p>
          <a:p>
            <a:r>
              <a:rPr lang="en-US" dirty="0" smtClean="0"/>
              <a:t>Inverse problem: We also need to recruit defensive secondary players like safeties and linebackers who can defend passes more tightly</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12</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9" name="Picture 8"/>
          <p:cNvPicPr>
            <a:picLocks noChangeAspect="1"/>
          </p:cNvPicPr>
          <p:nvPr/>
        </p:nvPicPr>
        <p:blipFill>
          <a:blip r:embed="rId3"/>
          <a:stretch>
            <a:fillRect/>
          </a:stretch>
        </p:blipFill>
        <p:spPr>
          <a:xfrm>
            <a:off x="7522306" y="1879393"/>
            <a:ext cx="4030150" cy="4330907"/>
          </a:xfrm>
          <a:prstGeom prst="rect">
            <a:avLst/>
          </a:prstGeom>
        </p:spPr>
      </p:pic>
    </p:spTree>
    <p:extLst>
      <p:ext uri="{BB962C8B-B14F-4D97-AF65-F5344CB8AC3E}">
        <p14:creationId xmlns:p14="http://schemas.microsoft.com/office/powerpoint/2010/main" val="2603203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507" y="740662"/>
            <a:ext cx="10058400" cy="792897"/>
          </a:xfrm>
        </p:spPr>
        <p:txBody>
          <a:bodyPr>
            <a:noAutofit/>
          </a:bodyPr>
          <a:lstStyle/>
          <a:p>
            <a:r>
              <a:rPr lang="en-US" sz="4000" dirty="0" smtClean="0"/>
              <a:t>Problem 3 – Strength and Fitness </a:t>
            </a:r>
            <a:br>
              <a:rPr lang="en-US" sz="4000" dirty="0" smtClean="0"/>
            </a:br>
            <a:r>
              <a:rPr lang="en-US" sz="4000" dirty="0" smtClean="0"/>
              <a:t>Inefficient Use of Time – Players and Coaches</a:t>
            </a:r>
            <a:endParaRPr lang="en-US" sz="3200" dirty="0">
              <a:solidFill>
                <a:srgbClr val="FF0000"/>
              </a:solidFill>
            </a:endParaRPr>
          </a:p>
        </p:txBody>
      </p:sp>
      <p:sp>
        <p:nvSpPr>
          <p:cNvPr id="3" name="Content Placeholder 2"/>
          <p:cNvSpPr>
            <a:spLocks noGrp="1"/>
          </p:cNvSpPr>
          <p:nvPr>
            <p:ph idx="1"/>
          </p:nvPr>
        </p:nvSpPr>
        <p:spPr>
          <a:xfrm>
            <a:off x="386633" y="1865595"/>
            <a:ext cx="4867011" cy="4627279"/>
          </a:xfrm>
        </p:spPr>
        <p:txBody>
          <a:bodyPr>
            <a:noAutofit/>
          </a:bodyPr>
          <a:lstStyle/>
          <a:p>
            <a:r>
              <a:rPr lang="en-US" sz="2400" dirty="0" smtClean="0"/>
              <a:t>The NCAA limits contact hours so we need to be efficient.</a:t>
            </a:r>
          </a:p>
          <a:p>
            <a:r>
              <a:rPr lang="en-US" sz="2400" dirty="0" smtClean="0"/>
              <a:t>Athletes need higher quality ways to focus.  Our systems are manual, e.g., pen and paper for keeping track of weight room lifts</a:t>
            </a:r>
          </a:p>
          <a:p>
            <a:r>
              <a:rPr lang="en-US" sz="2400" dirty="0" smtClean="0"/>
              <a:t>Could be entered into a database, for access by athletes and coaches, good for trending </a:t>
            </a:r>
          </a:p>
          <a:p>
            <a:r>
              <a:rPr lang="en-US" sz="2400" dirty="0" smtClean="0"/>
              <a:t>Goal: data at our fingertips so both coaches and players are efficient</a:t>
            </a:r>
            <a:endParaRPr lang="en-US" sz="2400"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13</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8434" y="1758561"/>
            <a:ext cx="6803566" cy="445439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5821" y="4628745"/>
            <a:ext cx="5034458" cy="2229255"/>
          </a:xfrm>
          <a:prstGeom prst="rect">
            <a:avLst/>
          </a:prstGeom>
        </p:spPr>
      </p:pic>
    </p:spTree>
    <p:extLst>
      <p:ext uri="{BB962C8B-B14F-4D97-AF65-F5344CB8AC3E}">
        <p14:creationId xmlns:p14="http://schemas.microsoft.com/office/powerpoint/2010/main" val="248538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Recap – 3 Areas Where Football Analytics Could Help the Coach  </a:t>
            </a:r>
            <a:endParaRPr lang="en-US" sz="4000" dirty="0"/>
          </a:p>
        </p:txBody>
      </p:sp>
      <p:pic>
        <p:nvPicPr>
          <p:cNvPr id="8" name="Content Placeholder 7"/>
          <p:cNvPicPr>
            <a:picLocks noGrp="1" noChangeAspect="1"/>
          </p:cNvPicPr>
          <p:nvPr>
            <p:ph idx="1"/>
          </p:nvPr>
        </p:nvPicPr>
        <p:blipFill>
          <a:blip r:embed="rId3"/>
          <a:stretch>
            <a:fillRect/>
          </a:stretch>
        </p:blipFill>
        <p:spPr>
          <a:xfrm>
            <a:off x="756119" y="1772694"/>
            <a:ext cx="4485714" cy="3590476"/>
          </a:xfrm>
          <a:prstGeom prst="rect">
            <a:avLst/>
          </a:prstGeom>
        </p:spPr>
      </p:pic>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14</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4"/>
          <a:stretch>
            <a:fillRect/>
          </a:stretch>
        </p:blipFill>
        <p:spPr>
          <a:xfrm>
            <a:off x="5871842" y="1772693"/>
            <a:ext cx="6371146" cy="4112717"/>
          </a:xfrm>
          <a:prstGeom prst="rect">
            <a:avLst/>
          </a:prstGeom>
        </p:spPr>
      </p:pic>
    </p:spTree>
    <p:extLst>
      <p:ext uri="{BB962C8B-B14F-4D97-AF65-F5344CB8AC3E}">
        <p14:creationId xmlns:p14="http://schemas.microsoft.com/office/powerpoint/2010/main" val="412161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Scene 2</a:t>
            </a:r>
            <a:endParaRPr lang="en-US" dirty="0"/>
          </a:p>
        </p:txBody>
      </p:sp>
      <p:sp>
        <p:nvSpPr>
          <p:cNvPr id="8" name="Content Placeholder 7"/>
          <p:cNvSpPr>
            <a:spLocks noGrp="1"/>
          </p:cNvSpPr>
          <p:nvPr>
            <p:ph idx="1"/>
          </p:nvPr>
        </p:nvSpPr>
        <p:spPr/>
        <p:txBody>
          <a:bodyPr/>
          <a:lstStyle/>
          <a:p>
            <a:endParaRPr lang="en-US"/>
          </a:p>
        </p:txBody>
      </p:sp>
      <p:sp>
        <p:nvSpPr>
          <p:cNvPr id="9" name="Text Placeholder 8"/>
          <p:cNvSpPr>
            <a:spLocks noGrp="1"/>
          </p:cNvSpPr>
          <p:nvPr>
            <p:ph type="body" sz="half" idx="2"/>
          </p:nvPr>
        </p:nvSpPr>
        <p:spPr/>
        <p:txBody>
          <a:bodyPr>
            <a:normAutofit/>
          </a:bodyPr>
          <a:lstStyle/>
          <a:p>
            <a:r>
              <a:rPr lang="en-US" sz="2800" dirty="0" smtClean="0"/>
              <a:t>A week later, the BSI Expert </a:t>
            </a:r>
            <a:r>
              <a:rPr lang="en-US" sz="2800" dirty="0" err="1" smtClean="0"/>
              <a:t>Dr</a:t>
            </a:r>
            <a:r>
              <a:rPr lang="en-US" sz="2800" dirty="0" smtClean="0"/>
              <a:t> Dave shows up for a Brainstorming Meeting.  </a:t>
            </a:r>
          </a:p>
          <a:p>
            <a:r>
              <a:rPr lang="en-US" sz="2800" dirty="0" smtClean="0"/>
              <a:t>Let’s listen in .. </a:t>
            </a:r>
            <a:endParaRPr lang="en-US" sz="2800"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15</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2" name="Picture 1"/>
          <p:cNvPicPr>
            <a:picLocks noChangeAspect="1"/>
          </p:cNvPicPr>
          <p:nvPr/>
        </p:nvPicPr>
        <p:blipFill>
          <a:blip r:embed="rId3"/>
          <a:stretch>
            <a:fillRect/>
          </a:stretch>
        </p:blipFill>
        <p:spPr>
          <a:xfrm>
            <a:off x="4104918" y="584229"/>
            <a:ext cx="7419048" cy="5552381"/>
          </a:xfrm>
          <a:prstGeom prst="rect">
            <a:avLst/>
          </a:prstGeom>
        </p:spPr>
      </p:pic>
    </p:spTree>
    <p:extLst>
      <p:ext uri="{BB962C8B-B14F-4D97-AF65-F5344CB8AC3E}">
        <p14:creationId xmlns:p14="http://schemas.microsoft.com/office/powerpoint/2010/main" val="3154792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489" y="664028"/>
            <a:ext cx="2967585" cy="792897"/>
          </a:xfrm>
        </p:spPr>
        <p:txBody>
          <a:bodyPr>
            <a:noAutofit/>
          </a:bodyPr>
          <a:lstStyle/>
          <a:p>
            <a:r>
              <a:rPr lang="en-US" sz="2400" dirty="0" smtClean="0"/>
              <a:t>Prof Glass– Biz School Advanced Analytics Lab</a:t>
            </a:r>
            <a:endParaRPr lang="en-US" sz="2400"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16</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3"/>
          <a:stretch>
            <a:fillRect/>
          </a:stretch>
        </p:blipFill>
        <p:spPr>
          <a:xfrm>
            <a:off x="1068387" y="1575339"/>
            <a:ext cx="7647619" cy="4647619"/>
          </a:xfrm>
          <a:prstGeom prst="rect">
            <a:avLst/>
          </a:prstGeom>
        </p:spPr>
      </p:pic>
      <p:sp>
        <p:nvSpPr>
          <p:cNvPr id="8" name="Title 1"/>
          <p:cNvSpPr txBox="1">
            <a:spLocks/>
          </p:cNvSpPr>
          <p:nvPr/>
        </p:nvSpPr>
        <p:spPr>
          <a:xfrm>
            <a:off x="718600" y="752787"/>
            <a:ext cx="2967585" cy="792897"/>
          </a:xfrm>
          <a:prstGeom prst="rect">
            <a:avLst/>
          </a:prstGeom>
        </p:spPr>
        <p:txBody>
          <a:bodyPr vert="horz" lIns="91440" tIns="45720" rIns="91440" bIns="45720" rtlCol="0" anchor="b">
            <a:normAutofit fontScale="97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dirty="0" err="1" smtClean="0"/>
              <a:t>Dr</a:t>
            </a:r>
            <a:r>
              <a:rPr lang="en-US" sz="2400" dirty="0" smtClean="0"/>
              <a:t> Dave - BSI</a:t>
            </a:r>
            <a:endParaRPr lang="en-US" sz="2400" dirty="0"/>
          </a:p>
        </p:txBody>
      </p:sp>
      <p:sp>
        <p:nvSpPr>
          <p:cNvPr id="9" name="Title 1"/>
          <p:cNvSpPr txBox="1">
            <a:spLocks/>
          </p:cNvSpPr>
          <p:nvPr/>
        </p:nvSpPr>
        <p:spPr>
          <a:xfrm>
            <a:off x="7827074" y="559657"/>
            <a:ext cx="2999608" cy="956475"/>
          </a:xfrm>
          <a:prstGeom prst="rect">
            <a:avLst/>
          </a:prstGeom>
        </p:spPr>
        <p:txBody>
          <a:bodyPr vert="horz" lIns="91440" tIns="45720" rIns="91440" bIns="45720" rtlCol="0" anchor="b">
            <a:normAutofit fontScale="97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dirty="0" smtClean="0"/>
              <a:t>Defense</a:t>
            </a:r>
          </a:p>
          <a:p>
            <a:r>
              <a:rPr lang="en-US" sz="2400" dirty="0" smtClean="0"/>
              <a:t>Coordinator</a:t>
            </a:r>
            <a:endParaRPr lang="en-US" sz="2400" dirty="0"/>
          </a:p>
        </p:txBody>
      </p:sp>
      <p:sp>
        <p:nvSpPr>
          <p:cNvPr id="10" name="Title 1"/>
          <p:cNvSpPr txBox="1">
            <a:spLocks/>
          </p:cNvSpPr>
          <p:nvPr/>
        </p:nvSpPr>
        <p:spPr>
          <a:xfrm>
            <a:off x="3408403" y="732718"/>
            <a:ext cx="2967585" cy="792897"/>
          </a:xfrm>
          <a:prstGeom prst="rect">
            <a:avLst/>
          </a:prstGeom>
        </p:spPr>
        <p:txBody>
          <a:bodyPr vert="horz" lIns="91440" tIns="45720" rIns="91440" bIns="45720" rtlCol="0" anchor="b">
            <a:normAutofit fontScale="75000" lnSpcReduction="2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100" dirty="0" smtClean="0"/>
              <a:t> </a:t>
            </a:r>
          </a:p>
          <a:p>
            <a:r>
              <a:rPr lang="en-US" sz="3100" dirty="0" smtClean="0"/>
              <a:t>Receivers </a:t>
            </a:r>
          </a:p>
          <a:p>
            <a:r>
              <a:rPr lang="en-US" sz="3100" dirty="0" smtClean="0"/>
              <a:t>Coach</a:t>
            </a:r>
            <a:endParaRPr lang="en-US" sz="3100" dirty="0"/>
          </a:p>
        </p:txBody>
      </p:sp>
      <p:sp>
        <p:nvSpPr>
          <p:cNvPr id="11" name="TextBox 10"/>
          <p:cNvSpPr txBox="1"/>
          <p:nvPr/>
        </p:nvSpPr>
        <p:spPr>
          <a:xfrm>
            <a:off x="8944446" y="2229244"/>
            <a:ext cx="2881794" cy="3046988"/>
          </a:xfrm>
          <a:prstGeom prst="rect">
            <a:avLst/>
          </a:prstGeom>
          <a:noFill/>
        </p:spPr>
        <p:txBody>
          <a:bodyPr wrap="square" rtlCol="0">
            <a:spAutoFit/>
          </a:bodyPr>
          <a:lstStyle/>
          <a:p>
            <a:r>
              <a:rPr lang="en-US" sz="2400" dirty="0" smtClean="0"/>
              <a:t>Coach Fine</a:t>
            </a:r>
          </a:p>
          <a:p>
            <a:r>
              <a:rPr lang="en-US" sz="2400" dirty="0" smtClean="0"/>
              <a:t>Invites his wide receivers coach and the defensive coordinator to sit in </a:t>
            </a:r>
            <a:r>
              <a:rPr lang="en-US" sz="2400" dirty="0"/>
              <a:t>o</a:t>
            </a:r>
            <a:r>
              <a:rPr lang="en-US" sz="2400" dirty="0" smtClean="0"/>
              <a:t>n the brainstorming session with Prof. Glass and Dr. Dave </a:t>
            </a:r>
            <a:endParaRPr lang="en-US" sz="2400" dirty="0"/>
          </a:p>
        </p:txBody>
      </p:sp>
    </p:spTree>
    <p:extLst>
      <p:ext uri="{BB962C8B-B14F-4D97-AF65-F5344CB8AC3E}">
        <p14:creationId xmlns:p14="http://schemas.microsoft.com/office/powerpoint/2010/main" val="275244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152" y="667924"/>
            <a:ext cx="10696894" cy="792897"/>
          </a:xfrm>
        </p:spPr>
        <p:txBody>
          <a:bodyPr>
            <a:noAutofit/>
          </a:bodyPr>
          <a:lstStyle/>
          <a:p>
            <a:r>
              <a:rPr lang="en-US" sz="4000" dirty="0" smtClean="0"/>
              <a:t>Idea #1</a:t>
            </a:r>
            <a:br>
              <a:rPr lang="en-US" sz="4000" dirty="0" smtClean="0"/>
            </a:br>
            <a:r>
              <a:rPr lang="en-US" sz="3200" dirty="0" smtClean="0"/>
              <a:t>Better Predictive Model Factors for Choosing Recruits</a:t>
            </a:r>
            <a:endParaRPr lang="en-US" sz="3200" dirty="0"/>
          </a:p>
        </p:txBody>
      </p:sp>
      <p:sp>
        <p:nvSpPr>
          <p:cNvPr id="3" name="Content Placeholder 2"/>
          <p:cNvSpPr>
            <a:spLocks noGrp="1"/>
          </p:cNvSpPr>
          <p:nvPr>
            <p:ph idx="1"/>
          </p:nvPr>
        </p:nvSpPr>
        <p:spPr>
          <a:xfrm>
            <a:off x="5473655" y="1912891"/>
            <a:ext cx="5882915" cy="4344705"/>
          </a:xfrm>
        </p:spPr>
        <p:txBody>
          <a:bodyPr>
            <a:normAutofit/>
          </a:bodyPr>
          <a:lstStyle/>
          <a:p>
            <a:r>
              <a:rPr lang="en-US" dirty="0" smtClean="0"/>
              <a:t>Coach : For wide receivers, beyond speed, it’s important to have fast reaction times so you can catch the ball.</a:t>
            </a:r>
          </a:p>
          <a:p>
            <a:r>
              <a:rPr lang="en-US" dirty="0" smtClean="0"/>
              <a:t>Any way to measure that? </a:t>
            </a:r>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17</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310" y="2303645"/>
            <a:ext cx="4878001" cy="3252001"/>
          </a:xfrm>
          <a:prstGeom prst="rect">
            <a:avLst/>
          </a:prstGeom>
        </p:spPr>
      </p:pic>
    </p:spTree>
    <p:extLst>
      <p:ext uri="{BB962C8B-B14F-4D97-AF65-F5344CB8AC3E}">
        <p14:creationId xmlns:p14="http://schemas.microsoft.com/office/powerpoint/2010/main" val="2069619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solidFill>
              </a:rPr>
              <a:t>Richard proposes the Lightbulb Test </a:t>
            </a:r>
            <a:endParaRPr lang="en-US" sz="4000" dirty="0">
              <a:solidFill>
                <a:schemeClr val="tx1"/>
              </a:solidFill>
            </a:endParaRPr>
          </a:p>
        </p:txBody>
      </p:sp>
      <p:sp>
        <p:nvSpPr>
          <p:cNvPr id="3" name="Content Placeholder 2"/>
          <p:cNvSpPr>
            <a:spLocks noGrp="1"/>
          </p:cNvSpPr>
          <p:nvPr>
            <p:ph idx="1"/>
          </p:nvPr>
        </p:nvSpPr>
        <p:spPr>
          <a:xfrm>
            <a:off x="915539" y="1944422"/>
            <a:ext cx="8591068" cy="4344705"/>
          </a:xfrm>
        </p:spPr>
        <p:txBody>
          <a:bodyPr>
            <a:normAutofit fontScale="77500" lnSpcReduction="20000"/>
          </a:bodyPr>
          <a:lstStyle/>
          <a:p>
            <a:r>
              <a:rPr lang="en-US" dirty="0"/>
              <a:t>I</a:t>
            </a:r>
            <a:r>
              <a:rPr lang="en-US" dirty="0" smtClean="0"/>
              <a:t>dea </a:t>
            </a:r>
            <a:r>
              <a:rPr lang="en-US" dirty="0"/>
              <a:t>is to put the recruit in a dark room and instrument how fast he can react to a stimulus (like a </a:t>
            </a:r>
            <a:r>
              <a:rPr lang="en-US" dirty="0" smtClean="0"/>
              <a:t>Lightbulb </a:t>
            </a:r>
            <a:r>
              <a:rPr lang="en-US" dirty="0"/>
              <a:t>“pop</a:t>
            </a:r>
            <a:r>
              <a:rPr lang="en-US" dirty="0" smtClean="0"/>
              <a:t>” from a single bulb in a light array positioned around the upper perimeter of the room). </a:t>
            </a:r>
            <a:endParaRPr lang="en-US" dirty="0"/>
          </a:p>
          <a:p>
            <a:r>
              <a:rPr lang="en-US" dirty="0"/>
              <a:t>This is a proxy test for a receiver running down the field when a pass is already in the air and only a few feet from him – can he correctly locate the ball (and catch it!)</a:t>
            </a:r>
          </a:p>
          <a:p>
            <a:r>
              <a:rPr lang="en-US" dirty="0" smtClean="0"/>
              <a:t>Student is placed in a dark room with headset on</a:t>
            </a:r>
          </a:p>
          <a:p>
            <a:r>
              <a:rPr lang="en-US" dirty="0" smtClean="0"/>
              <a:t>We “pop” a Lightbulb </a:t>
            </a:r>
          </a:p>
          <a:p>
            <a:r>
              <a:rPr lang="en-US" dirty="0" smtClean="0"/>
              <a:t>Then measure 2 things </a:t>
            </a:r>
          </a:p>
          <a:p>
            <a:pPr lvl="1"/>
            <a:r>
              <a:rPr lang="en-US" dirty="0" smtClean="0"/>
              <a:t>Speed of head rotation (milliseconds)</a:t>
            </a:r>
          </a:p>
          <a:p>
            <a:pPr lvl="1"/>
            <a:r>
              <a:rPr lang="en-US" dirty="0" smtClean="0"/>
              <a:t>Whether the head end position is aimed at the bulb - degrees off–left/right deviation and up/down</a:t>
            </a:r>
            <a:r>
              <a:rPr lang="en-US" dirty="0"/>
              <a:t> </a:t>
            </a:r>
            <a:r>
              <a:rPr lang="en-US" dirty="0" smtClean="0"/>
              <a:t>– (</a:t>
            </a:r>
            <a:r>
              <a:rPr lang="en-US" dirty="0" err="1" smtClean="0"/>
              <a:t>x,y</a:t>
            </a:r>
            <a:r>
              <a:rPr lang="en-US" dirty="0" smtClean="0"/>
              <a:t>)</a:t>
            </a:r>
          </a:p>
          <a:p>
            <a:pPr lvl="1"/>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18</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9" name="Picture 8"/>
          <p:cNvPicPr>
            <a:picLocks noChangeAspect="1"/>
          </p:cNvPicPr>
          <p:nvPr/>
        </p:nvPicPr>
        <p:blipFill>
          <a:blip r:embed="rId3"/>
          <a:stretch>
            <a:fillRect/>
          </a:stretch>
        </p:blipFill>
        <p:spPr>
          <a:xfrm>
            <a:off x="9827579" y="2558027"/>
            <a:ext cx="1967086" cy="2565766"/>
          </a:xfrm>
          <a:prstGeom prst="rect">
            <a:avLst/>
          </a:prstGeom>
        </p:spPr>
      </p:pic>
    </p:spTree>
    <p:extLst>
      <p:ext uri="{BB962C8B-B14F-4D97-AF65-F5344CB8AC3E}">
        <p14:creationId xmlns:p14="http://schemas.microsoft.com/office/powerpoint/2010/main" val="3120463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674318"/>
            <a:ext cx="10058400" cy="792897"/>
          </a:xfrm>
        </p:spPr>
        <p:txBody>
          <a:bodyPr>
            <a:noAutofit/>
          </a:bodyPr>
          <a:lstStyle/>
          <a:p>
            <a:r>
              <a:rPr lang="en-US" sz="4000" dirty="0" smtClean="0"/>
              <a:t>Another Possible Reaction Test: </a:t>
            </a:r>
            <a:br>
              <a:rPr lang="en-US" sz="4000" dirty="0" smtClean="0"/>
            </a:br>
            <a:r>
              <a:rPr lang="en-US" sz="4000" dirty="0" smtClean="0"/>
              <a:t>3D Moving Objects Test (MOT)</a:t>
            </a:r>
            <a:endParaRPr lang="en-US" sz="4000"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19</a:t>
            </a:fld>
            <a:endParaRPr lang="en-US" dirty="0"/>
          </a:p>
        </p:txBody>
      </p:sp>
      <p:sp>
        <p:nvSpPr>
          <p:cNvPr id="6" name="Date Placeholder 5"/>
          <p:cNvSpPr>
            <a:spLocks noGrp="1"/>
          </p:cNvSpPr>
          <p:nvPr>
            <p:ph type="dt" sz="half" idx="10"/>
          </p:nvPr>
        </p:nvSpPr>
        <p:spPr/>
        <p:txBody>
          <a:bodyPr/>
          <a:lstStyle/>
          <a:p>
            <a:r>
              <a:rPr lang="en-US" smtClean="0"/>
              <a:t>August 2015</a:t>
            </a:r>
            <a:endParaRPr lang="en-US" dirty="0" smtClean="0"/>
          </a:p>
        </p:txBody>
      </p:sp>
      <p:sp>
        <p:nvSpPr>
          <p:cNvPr id="3" name="TextBox 2"/>
          <p:cNvSpPr txBox="1"/>
          <p:nvPr/>
        </p:nvSpPr>
        <p:spPr>
          <a:xfrm>
            <a:off x="4749635" y="2028204"/>
            <a:ext cx="2695904" cy="4339650"/>
          </a:xfrm>
          <a:prstGeom prst="rect">
            <a:avLst/>
          </a:prstGeom>
          <a:noFill/>
        </p:spPr>
        <p:txBody>
          <a:bodyPr wrap="square" rtlCol="0">
            <a:spAutoFit/>
          </a:bodyPr>
          <a:lstStyle/>
          <a:p>
            <a:r>
              <a:rPr lang="en-US" sz="2400" dirty="0" smtClean="0"/>
              <a:t>Schrader: just came across this great research work at U-Montreal by Prof. Jocelyn </a:t>
            </a:r>
            <a:r>
              <a:rPr lang="en-US" sz="2400" dirty="0" err="1" smtClean="0"/>
              <a:t>Faubert</a:t>
            </a:r>
            <a:r>
              <a:rPr lang="en-US" sz="2400" dirty="0" smtClean="0"/>
              <a:t> on visual perception testing – might be applicable for receivers – or even linebackers and safeties</a:t>
            </a:r>
          </a:p>
          <a:p>
            <a:endParaRPr lang="en-US" sz="1200" dirty="0"/>
          </a:p>
        </p:txBody>
      </p:sp>
      <p:pic>
        <p:nvPicPr>
          <p:cNvPr id="7" name="Picture 6"/>
          <p:cNvPicPr>
            <a:picLocks noChangeAspect="1"/>
          </p:cNvPicPr>
          <p:nvPr/>
        </p:nvPicPr>
        <p:blipFill>
          <a:blip r:embed="rId3"/>
          <a:stretch>
            <a:fillRect/>
          </a:stretch>
        </p:blipFill>
        <p:spPr>
          <a:xfrm>
            <a:off x="8127999" y="2763501"/>
            <a:ext cx="3228571" cy="1838095"/>
          </a:xfrm>
          <a:prstGeom prst="rect">
            <a:avLst/>
          </a:prstGeom>
        </p:spPr>
      </p:pic>
      <p:sp>
        <p:nvSpPr>
          <p:cNvPr id="8" name="TextBox 7"/>
          <p:cNvSpPr txBox="1"/>
          <p:nvPr/>
        </p:nvSpPr>
        <p:spPr>
          <a:xfrm>
            <a:off x="7231981" y="4794167"/>
            <a:ext cx="5020605" cy="369332"/>
          </a:xfrm>
          <a:prstGeom prst="rect">
            <a:avLst/>
          </a:prstGeom>
          <a:noFill/>
        </p:spPr>
        <p:txBody>
          <a:bodyPr wrap="none" rtlCol="0">
            <a:spAutoFit/>
          </a:bodyPr>
          <a:lstStyle/>
          <a:p>
            <a:r>
              <a:rPr lang="en-US" dirty="0"/>
              <a:t>http://</a:t>
            </a:r>
            <a:r>
              <a:rPr lang="en-US" dirty="0" smtClean="0"/>
              <a:t>cognisensathletics.com/science/4585360109</a:t>
            </a:r>
            <a:endParaRPr lang="en-US" dirty="0"/>
          </a:p>
        </p:txBody>
      </p:sp>
      <p:pic>
        <p:nvPicPr>
          <p:cNvPr id="11" name="Picture 10"/>
          <p:cNvPicPr>
            <a:picLocks noChangeAspect="1"/>
          </p:cNvPicPr>
          <p:nvPr/>
        </p:nvPicPr>
        <p:blipFill>
          <a:blip r:embed="rId4"/>
          <a:stretch>
            <a:fillRect/>
          </a:stretch>
        </p:blipFill>
        <p:spPr>
          <a:xfrm>
            <a:off x="1024450" y="2054626"/>
            <a:ext cx="3250187" cy="3650684"/>
          </a:xfrm>
          <a:prstGeom prst="rect">
            <a:avLst/>
          </a:prstGeom>
        </p:spPr>
      </p:pic>
    </p:spTree>
    <p:extLst>
      <p:ext uri="{BB962C8B-B14F-4D97-AF65-F5344CB8AC3E}">
        <p14:creationId xmlns:p14="http://schemas.microsoft.com/office/powerpoint/2010/main" val="1212895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NOTE TO Readers</a:t>
            </a:r>
            <a:endParaRPr lang="en-US" sz="4000" dirty="0"/>
          </a:p>
        </p:txBody>
      </p:sp>
      <p:sp>
        <p:nvSpPr>
          <p:cNvPr id="3" name="Content Placeholder 2"/>
          <p:cNvSpPr>
            <a:spLocks noGrp="1"/>
          </p:cNvSpPr>
          <p:nvPr>
            <p:ph idx="1"/>
          </p:nvPr>
        </p:nvSpPr>
        <p:spPr>
          <a:xfrm>
            <a:off x="803274" y="1941659"/>
            <a:ext cx="6874533" cy="4344705"/>
          </a:xfrm>
        </p:spPr>
        <p:txBody>
          <a:bodyPr>
            <a:normAutofit/>
          </a:bodyPr>
          <a:lstStyle/>
          <a:p>
            <a:r>
              <a:rPr lang="en-US" dirty="0" smtClean="0"/>
              <a:t>This is the storyboard for the BSI Teradata “Case of Precision Football”, which includes all the topics shown in the video but also some extra analysis not shown because of time constraints</a:t>
            </a:r>
          </a:p>
          <a:p>
            <a:r>
              <a:rPr lang="en-US" dirty="0" smtClean="0"/>
              <a:t>Thanks for viewing the episode and reading this HOW WE DID IT note  </a:t>
            </a:r>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2</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8363" y="2314714"/>
            <a:ext cx="3258207" cy="2443655"/>
          </a:xfrm>
          <a:prstGeom prst="rect">
            <a:avLst/>
          </a:prstGeom>
        </p:spPr>
      </p:pic>
      <p:sp>
        <p:nvSpPr>
          <p:cNvPr id="8" name="TextBox 7"/>
          <p:cNvSpPr txBox="1"/>
          <p:nvPr/>
        </p:nvSpPr>
        <p:spPr>
          <a:xfrm>
            <a:off x="9220179" y="4978104"/>
            <a:ext cx="1014573" cy="369332"/>
          </a:xfrm>
          <a:prstGeom prst="rect">
            <a:avLst/>
          </a:prstGeom>
          <a:noFill/>
        </p:spPr>
        <p:txBody>
          <a:bodyPr wrap="none" rtlCol="0">
            <a:spAutoFit/>
          </a:bodyPr>
          <a:lstStyle/>
          <a:p>
            <a:r>
              <a:rPr lang="en-US" dirty="0" smtClean="0"/>
              <a:t>Dr. Dave </a:t>
            </a:r>
            <a:endParaRPr lang="en-US" dirty="0"/>
          </a:p>
        </p:txBody>
      </p:sp>
    </p:spTree>
    <p:extLst>
      <p:ext uri="{BB962C8B-B14F-4D97-AF65-F5344CB8AC3E}">
        <p14:creationId xmlns:p14="http://schemas.microsoft.com/office/powerpoint/2010/main" val="4027705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20</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3"/>
          <a:stretch>
            <a:fillRect/>
          </a:stretch>
        </p:blipFill>
        <p:spPr>
          <a:xfrm>
            <a:off x="0" y="46532"/>
            <a:ext cx="10602911" cy="6811468"/>
          </a:xfrm>
          <a:prstGeom prst="rect">
            <a:avLst/>
          </a:prstGeom>
        </p:spPr>
      </p:pic>
    </p:spTree>
    <p:extLst>
      <p:ext uri="{BB962C8B-B14F-4D97-AF65-F5344CB8AC3E}">
        <p14:creationId xmlns:p14="http://schemas.microsoft.com/office/powerpoint/2010/main" val="138722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319830"/>
            <a:ext cx="10058400" cy="792897"/>
          </a:xfrm>
        </p:spPr>
        <p:txBody>
          <a:bodyPr>
            <a:normAutofit/>
          </a:bodyPr>
          <a:lstStyle/>
          <a:p>
            <a:r>
              <a:rPr lang="en-US" sz="4000" dirty="0" err="1" smtClean="0"/>
              <a:t>Faubert</a:t>
            </a:r>
            <a:r>
              <a:rPr lang="en-US" sz="4000" dirty="0" smtClean="0"/>
              <a:t> 3D MOT Test Results </a:t>
            </a:r>
            <a:endParaRPr lang="en-US" sz="4000"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21</a:t>
            </a:fld>
            <a:endParaRPr lang="en-US" dirty="0"/>
          </a:p>
        </p:txBody>
      </p:sp>
      <p:sp>
        <p:nvSpPr>
          <p:cNvPr id="6" name="Date Placeholder 5"/>
          <p:cNvSpPr>
            <a:spLocks noGrp="1"/>
          </p:cNvSpPr>
          <p:nvPr>
            <p:ph type="dt" sz="half" idx="10"/>
          </p:nvPr>
        </p:nvSpPr>
        <p:spPr/>
        <p:txBody>
          <a:bodyPr/>
          <a:lstStyle/>
          <a:p>
            <a:r>
              <a:rPr lang="en-US" smtClean="0"/>
              <a:t>August 2015</a:t>
            </a:r>
            <a:endParaRPr lang="en-US" dirty="0" smtClean="0"/>
          </a:p>
        </p:txBody>
      </p:sp>
      <p:pic>
        <p:nvPicPr>
          <p:cNvPr id="8" name="Picture 7"/>
          <p:cNvPicPr>
            <a:picLocks noChangeAspect="1"/>
          </p:cNvPicPr>
          <p:nvPr/>
        </p:nvPicPr>
        <p:blipFill>
          <a:blip r:embed="rId3"/>
          <a:stretch>
            <a:fillRect/>
          </a:stretch>
        </p:blipFill>
        <p:spPr>
          <a:xfrm>
            <a:off x="4021346" y="1422841"/>
            <a:ext cx="7775603" cy="4952614"/>
          </a:xfrm>
          <a:prstGeom prst="rect">
            <a:avLst/>
          </a:prstGeom>
        </p:spPr>
      </p:pic>
      <p:sp>
        <p:nvSpPr>
          <p:cNvPr id="9" name="TextBox 8"/>
          <p:cNvSpPr txBox="1"/>
          <p:nvPr/>
        </p:nvSpPr>
        <p:spPr>
          <a:xfrm>
            <a:off x="6827247" y="2835966"/>
            <a:ext cx="1681742" cy="369332"/>
          </a:xfrm>
          <a:prstGeom prst="rect">
            <a:avLst/>
          </a:prstGeom>
          <a:noFill/>
        </p:spPr>
        <p:txBody>
          <a:bodyPr wrap="none" rtlCol="0">
            <a:spAutoFit/>
          </a:bodyPr>
          <a:lstStyle/>
          <a:p>
            <a:r>
              <a:rPr lang="en-US" dirty="0" smtClean="0"/>
              <a:t>Learning Curves</a:t>
            </a:r>
            <a:endParaRPr lang="en-US" dirty="0"/>
          </a:p>
        </p:txBody>
      </p:sp>
      <p:sp>
        <p:nvSpPr>
          <p:cNvPr id="3" name="TextBox 2"/>
          <p:cNvSpPr txBox="1"/>
          <p:nvPr/>
        </p:nvSpPr>
        <p:spPr>
          <a:xfrm>
            <a:off x="1198179" y="2097302"/>
            <a:ext cx="2222938" cy="3785652"/>
          </a:xfrm>
          <a:prstGeom prst="rect">
            <a:avLst/>
          </a:prstGeom>
          <a:noFill/>
        </p:spPr>
        <p:txBody>
          <a:bodyPr wrap="square" rtlCol="0">
            <a:spAutoFit/>
          </a:bodyPr>
          <a:lstStyle/>
          <a:p>
            <a:r>
              <a:rPr lang="en-US" sz="2400" dirty="0" smtClean="0"/>
              <a:t>Their results for soccer, ice hockey, and rugby teams looking compelling</a:t>
            </a:r>
          </a:p>
          <a:p>
            <a:endParaRPr lang="en-US" sz="2400" dirty="0"/>
          </a:p>
          <a:p>
            <a:r>
              <a:rPr lang="en-US" sz="2400" dirty="0" smtClean="0"/>
              <a:t>We could try out for football recruits</a:t>
            </a:r>
          </a:p>
        </p:txBody>
      </p:sp>
    </p:spTree>
    <p:extLst>
      <p:ext uri="{BB962C8B-B14F-4D97-AF65-F5344CB8AC3E}">
        <p14:creationId xmlns:p14="http://schemas.microsoft.com/office/powerpoint/2010/main" val="2786802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Homework</a:t>
            </a:r>
            <a:endParaRPr lang="en-US" sz="4000" dirty="0"/>
          </a:p>
        </p:txBody>
      </p:sp>
      <p:sp>
        <p:nvSpPr>
          <p:cNvPr id="3" name="Content Placeholder 2"/>
          <p:cNvSpPr>
            <a:spLocks noGrp="1"/>
          </p:cNvSpPr>
          <p:nvPr>
            <p:ph idx="1"/>
          </p:nvPr>
        </p:nvSpPr>
        <p:spPr>
          <a:xfrm>
            <a:off x="570023" y="3723076"/>
            <a:ext cx="11773635" cy="4537951"/>
          </a:xfrm>
        </p:spPr>
        <p:txBody>
          <a:bodyPr>
            <a:normAutofit/>
          </a:bodyPr>
          <a:lstStyle/>
          <a:p>
            <a:r>
              <a:rPr lang="en-US" sz="2800" dirty="0" smtClean="0"/>
              <a:t>Access </a:t>
            </a:r>
            <a:r>
              <a:rPr lang="en-US" sz="2800" dirty="0"/>
              <a:t>and Read the Full Report </a:t>
            </a:r>
            <a:r>
              <a:rPr lang="en-US" sz="2800" dirty="0" smtClean="0"/>
              <a:t>at</a:t>
            </a:r>
            <a:r>
              <a:rPr lang="en-US" sz="2800" dirty="0"/>
              <a:t>:  </a:t>
            </a:r>
            <a:r>
              <a:rPr lang="en-US" sz="2800" dirty="0">
                <a:hlinkClick r:id="rId2"/>
              </a:rPr>
              <a:t>http://</a:t>
            </a:r>
            <a:r>
              <a:rPr lang="en-US" sz="2800" dirty="0" smtClean="0">
                <a:hlinkClick r:id="rId2"/>
              </a:rPr>
              <a:t>www.nature.com/articles/srep01154</a:t>
            </a:r>
            <a:r>
              <a:rPr lang="en-US" sz="2800" dirty="0" smtClean="0"/>
              <a:t> </a:t>
            </a:r>
          </a:p>
          <a:p>
            <a:r>
              <a:rPr lang="en-US" sz="2800" dirty="0" smtClean="0"/>
              <a:t>Read about his company </a:t>
            </a:r>
            <a:r>
              <a:rPr lang="en-US" sz="2800" dirty="0" err="1" smtClean="0"/>
              <a:t>CogniSens</a:t>
            </a:r>
            <a:r>
              <a:rPr lang="en-US" sz="2800" dirty="0" smtClean="0"/>
              <a:t> Athletics at</a:t>
            </a:r>
            <a:r>
              <a:rPr lang="en-US" sz="2800" dirty="0"/>
              <a:t>: </a:t>
            </a:r>
            <a:r>
              <a:rPr lang="en-US" sz="2800" dirty="0">
                <a:hlinkClick r:id="rId3"/>
              </a:rPr>
              <a:t>http://</a:t>
            </a:r>
            <a:r>
              <a:rPr lang="en-US" sz="2800" dirty="0" smtClean="0">
                <a:hlinkClick r:id="rId3"/>
              </a:rPr>
              <a:t>www.fitness-gaming.com/profiles/company/cognisens-athletics.html</a:t>
            </a:r>
            <a:r>
              <a:rPr lang="en-US" sz="2800" dirty="0" smtClean="0"/>
              <a:t> </a:t>
            </a:r>
          </a:p>
          <a:p>
            <a:r>
              <a:rPr lang="en-US" sz="2800" dirty="0" smtClean="0"/>
              <a:t>(And thanks to Prof. </a:t>
            </a:r>
            <a:r>
              <a:rPr lang="en-US" sz="2800" dirty="0" err="1" smtClean="0"/>
              <a:t>Faubert</a:t>
            </a:r>
            <a:r>
              <a:rPr lang="en-US" sz="2800" dirty="0" smtClean="0"/>
              <a:t> for allowing us to use his work in this video!)</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22</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4"/>
          <a:stretch>
            <a:fillRect/>
          </a:stretch>
        </p:blipFill>
        <p:spPr>
          <a:xfrm>
            <a:off x="5898297" y="193160"/>
            <a:ext cx="6114286" cy="3514286"/>
          </a:xfrm>
          <a:prstGeom prst="rect">
            <a:avLst/>
          </a:prstGeom>
        </p:spPr>
      </p:pic>
      <p:sp>
        <p:nvSpPr>
          <p:cNvPr id="8" name="Content Placeholder 2"/>
          <p:cNvSpPr txBox="1">
            <a:spLocks/>
          </p:cNvSpPr>
          <p:nvPr/>
        </p:nvSpPr>
        <p:spPr>
          <a:xfrm>
            <a:off x="570023" y="1950303"/>
            <a:ext cx="4727191" cy="1357191"/>
          </a:xfrm>
          <a:prstGeom prst="rect">
            <a:avLst/>
          </a:prstGeom>
        </p:spPr>
        <p:txBody>
          <a:bodyPr vert="horz" lIns="0" tIns="45720" rIns="0" bIns="45720" rtlCol="0">
            <a:normAutofit fontScale="85000" lnSpcReduction="20000"/>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3200" kern="1200">
                <a:solidFill>
                  <a:schemeClr val="tx1">
                    <a:lumMod val="75000"/>
                    <a:lumOff val="25000"/>
                  </a:schemeClr>
                </a:solidFill>
                <a:latin typeface="+mn-lt"/>
                <a:ea typeface="+mn-ea"/>
                <a:cs typeface="+mn-cs"/>
              </a:defRPr>
            </a:lvl1pPr>
            <a:lvl2pPr marL="731520" indent="-457200" algn="l" defTabSz="914400" rtl="0" eaLnBrk="1" latinLnBrk="0" hangingPunct="1">
              <a:lnSpc>
                <a:spcPct val="100000"/>
              </a:lnSpc>
              <a:spcBef>
                <a:spcPts val="0"/>
              </a:spcBef>
              <a:spcAft>
                <a:spcPts val="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Calibri" pitchFamily="34" charset="0"/>
              <a:buNone/>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300" dirty="0" smtClean="0"/>
              <a:t>Read about Prof. </a:t>
            </a:r>
            <a:r>
              <a:rPr lang="en-US" sz="3300" dirty="0" err="1" smtClean="0"/>
              <a:t>Faubert</a:t>
            </a:r>
            <a:r>
              <a:rPr lang="en-US" sz="3300" dirty="0" smtClean="0"/>
              <a:t> on Wikipedia at: </a:t>
            </a:r>
            <a:r>
              <a:rPr lang="en-US" sz="3300" dirty="0" smtClean="0">
                <a:hlinkClick r:id="rId5"/>
              </a:rPr>
              <a:t>https://en.wikipedia.org/wiki/Jocelyn_Faubert</a:t>
            </a:r>
            <a:r>
              <a:rPr lang="en-US" sz="3300" dirty="0" smtClean="0"/>
              <a:t> </a:t>
            </a:r>
          </a:p>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1187977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672" y="735999"/>
            <a:ext cx="10058400" cy="792897"/>
          </a:xfrm>
        </p:spPr>
        <p:txBody>
          <a:bodyPr>
            <a:noAutofit/>
          </a:bodyPr>
          <a:lstStyle/>
          <a:p>
            <a:r>
              <a:rPr lang="en-US" sz="4000" dirty="0" smtClean="0"/>
              <a:t>Player Development Idea #2</a:t>
            </a:r>
            <a:br>
              <a:rPr lang="en-US" sz="4000" dirty="0" smtClean="0"/>
            </a:br>
            <a:r>
              <a:rPr lang="en-US" sz="4000" dirty="0" smtClean="0"/>
              <a:t>Precision Route Running</a:t>
            </a:r>
            <a:endParaRPr lang="en-US" sz="4000" dirty="0"/>
          </a:p>
        </p:txBody>
      </p:sp>
      <p:sp>
        <p:nvSpPr>
          <p:cNvPr id="3" name="Content Placeholder 2"/>
          <p:cNvSpPr>
            <a:spLocks noGrp="1"/>
          </p:cNvSpPr>
          <p:nvPr>
            <p:ph idx="1"/>
          </p:nvPr>
        </p:nvSpPr>
        <p:spPr>
          <a:xfrm>
            <a:off x="1093672" y="1908923"/>
            <a:ext cx="4681220" cy="4344705"/>
          </a:xfrm>
        </p:spPr>
        <p:txBody>
          <a:bodyPr>
            <a:normAutofit fontScale="92500" lnSpcReduction="10000"/>
          </a:bodyPr>
          <a:lstStyle/>
          <a:p>
            <a:r>
              <a:rPr lang="en-US" dirty="0" smtClean="0"/>
              <a:t>Coach :  Idea – it’s hard to defend teams that run great routes. Is there a way to measure our receivers’ ability to run routes? </a:t>
            </a:r>
          </a:p>
          <a:p>
            <a:r>
              <a:rPr lang="en-US" dirty="0" err="1" smtClean="0"/>
              <a:t>Dr</a:t>
            </a:r>
            <a:r>
              <a:rPr lang="en-US" dirty="0" smtClean="0"/>
              <a:t> Dave: If you give us the routes, we could probably use video or GPS data to measure how close to perfection each Receiver runs</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23</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10" name="Picture 9"/>
          <p:cNvPicPr>
            <a:picLocks noChangeAspect="1"/>
          </p:cNvPicPr>
          <p:nvPr/>
        </p:nvPicPr>
        <p:blipFill>
          <a:blip r:embed="rId3"/>
          <a:stretch>
            <a:fillRect/>
          </a:stretch>
        </p:blipFill>
        <p:spPr>
          <a:xfrm>
            <a:off x="6163429" y="2028423"/>
            <a:ext cx="6028571" cy="4019048"/>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70235" y="2999456"/>
            <a:ext cx="2433228" cy="2076982"/>
          </a:xfrm>
          <a:prstGeom prst="rect">
            <a:avLst/>
          </a:prstGeom>
        </p:spPr>
      </p:pic>
    </p:spTree>
    <p:extLst>
      <p:ext uri="{BB962C8B-B14F-4D97-AF65-F5344CB8AC3E}">
        <p14:creationId xmlns:p14="http://schemas.microsoft.com/office/powerpoint/2010/main" val="32143091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380" y="1344404"/>
            <a:ext cx="10058400" cy="792897"/>
          </a:xfrm>
        </p:spPr>
        <p:txBody>
          <a:bodyPr>
            <a:noAutofit/>
          </a:bodyPr>
          <a:lstStyle/>
          <a:p>
            <a:r>
              <a:rPr lang="en-US" sz="4000" dirty="0"/>
              <a:t>It’s </a:t>
            </a:r>
            <a:r>
              <a:rPr lang="en-US" sz="4000" dirty="0" smtClean="0"/>
              <a:t>Like </a:t>
            </a:r>
            <a:r>
              <a:rPr lang="en-US" sz="4000" dirty="0"/>
              <a:t>the </a:t>
            </a:r>
            <a:r>
              <a:rPr lang="en-US" sz="4000" dirty="0" smtClean="0"/>
              <a:t>Video </a:t>
            </a:r>
            <a:r>
              <a:rPr lang="en-US" sz="4000" dirty="0"/>
              <a:t>O</a:t>
            </a:r>
            <a:r>
              <a:rPr lang="en-US" sz="4000" dirty="0" smtClean="0"/>
              <a:t>verlays That Measure </a:t>
            </a:r>
            <a:r>
              <a:rPr lang="en-US" sz="4000" dirty="0"/>
              <a:t>P</a:t>
            </a:r>
            <a:r>
              <a:rPr lang="en-US" sz="4000" dirty="0" smtClean="0"/>
              <a:t>erfection for Skiing </a:t>
            </a:r>
            <a:r>
              <a:rPr lang="en-US" sz="4000" dirty="0"/>
              <a:t>or </a:t>
            </a:r>
            <a:r>
              <a:rPr lang="en-US" sz="4000" dirty="0" smtClean="0"/>
              <a:t>Synchronized </a:t>
            </a:r>
            <a:r>
              <a:rPr lang="en-US" sz="4000" dirty="0"/>
              <a:t>D</a:t>
            </a:r>
            <a:r>
              <a:rPr lang="en-US" sz="4000" dirty="0" smtClean="0"/>
              <a:t>iving</a:t>
            </a:r>
            <a:r>
              <a:rPr lang="en-US" sz="4000" dirty="0"/>
              <a:t/>
            </a:r>
            <a:br>
              <a:rPr lang="en-US" sz="4000" dirty="0"/>
            </a:br>
            <a:endParaRPr lang="en-US" sz="4000" dirty="0"/>
          </a:p>
        </p:txBody>
      </p:sp>
      <p:sp>
        <p:nvSpPr>
          <p:cNvPr id="3" name="Content Placeholder 2"/>
          <p:cNvSpPr>
            <a:spLocks noGrp="1"/>
          </p:cNvSpPr>
          <p:nvPr>
            <p:ph idx="1"/>
          </p:nvPr>
        </p:nvSpPr>
        <p:spPr/>
        <p:txBody>
          <a:bodyPr/>
          <a:lstStyle/>
          <a:p>
            <a:r>
              <a:rPr lang="en-US" dirty="0" smtClean="0"/>
              <a:t>Synchronized diving                 </a:t>
            </a:r>
            <a:r>
              <a:rPr lang="en-US" dirty="0" err="1" smtClean="0"/>
              <a:t>Simulcam</a:t>
            </a:r>
            <a:r>
              <a:rPr lang="en-US" dirty="0" smtClean="0"/>
              <a:t> video / 2 skiers on </a:t>
            </a:r>
          </a:p>
          <a:p>
            <a:pPr marL="0" indent="0">
              <a:spcBef>
                <a:spcPts val="0"/>
              </a:spcBef>
              <a:buNone/>
            </a:pPr>
            <a:r>
              <a:rPr lang="en-US" dirty="0"/>
              <a:t> </a:t>
            </a:r>
            <a:r>
              <a:rPr lang="en-US" dirty="0" smtClean="0"/>
              <a:t>                                                         same course</a:t>
            </a:r>
          </a:p>
          <a:p>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24</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6226" y="2964239"/>
            <a:ext cx="3689721" cy="2972467"/>
          </a:xfrm>
          <a:prstGeom prst="rect">
            <a:avLst/>
          </a:prstGeom>
        </p:spPr>
      </p:pic>
      <p:pic>
        <p:nvPicPr>
          <p:cNvPr id="10" name="Picture 9"/>
          <p:cNvPicPr>
            <a:picLocks noChangeAspect="1"/>
          </p:cNvPicPr>
          <p:nvPr/>
        </p:nvPicPr>
        <p:blipFill>
          <a:blip r:embed="rId4"/>
          <a:stretch>
            <a:fillRect/>
          </a:stretch>
        </p:blipFill>
        <p:spPr>
          <a:xfrm>
            <a:off x="2047796" y="2874086"/>
            <a:ext cx="3590925" cy="3152775"/>
          </a:xfrm>
          <a:prstGeom prst="rect">
            <a:avLst/>
          </a:prstGeom>
        </p:spPr>
      </p:pic>
    </p:spTree>
    <p:extLst>
      <p:ext uri="{BB962C8B-B14F-4D97-AF65-F5344CB8AC3E}">
        <p14:creationId xmlns:p14="http://schemas.microsoft.com/office/powerpoint/2010/main" val="261074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Turn Route Running Into Geometry Problems</a:t>
            </a:r>
            <a:endParaRPr lang="en-US" sz="4000" dirty="0"/>
          </a:p>
        </p:txBody>
      </p:sp>
      <p:sp>
        <p:nvSpPr>
          <p:cNvPr id="3" name="Content Placeholder 2"/>
          <p:cNvSpPr>
            <a:spLocks noGrp="1"/>
          </p:cNvSpPr>
          <p:nvPr>
            <p:ph idx="1"/>
          </p:nvPr>
        </p:nvSpPr>
        <p:spPr>
          <a:xfrm>
            <a:off x="1068387" y="1988956"/>
            <a:ext cx="4460894" cy="4344705"/>
          </a:xfrm>
        </p:spPr>
        <p:txBody>
          <a:bodyPr>
            <a:normAutofit fontScale="77500" lnSpcReduction="20000"/>
          </a:bodyPr>
          <a:lstStyle/>
          <a:p>
            <a:r>
              <a:rPr lang="en-US" dirty="0" smtClean="0"/>
              <a:t>Could use video annotations of game film now, maybe also GPS sensors down the road</a:t>
            </a:r>
            <a:endParaRPr lang="en-US" dirty="0"/>
          </a:p>
          <a:p>
            <a:r>
              <a:rPr lang="en-US" dirty="0" smtClean="0"/>
              <a:t>Another point: If we figure this out for receivers, we could apply the same techniques to measure how well your </a:t>
            </a:r>
            <a:r>
              <a:rPr lang="en-US" dirty="0"/>
              <a:t>secondary and linebackers are </a:t>
            </a:r>
            <a:r>
              <a:rPr lang="en-US" dirty="0" smtClean="0"/>
              <a:t>defending.</a:t>
            </a:r>
          </a:p>
          <a:p>
            <a:r>
              <a:rPr lang="en-US" dirty="0" smtClean="0"/>
              <a:t> </a:t>
            </a:r>
            <a:r>
              <a:rPr lang="en-US" dirty="0"/>
              <a:t>it’s a “temporal-geospatial distance” problem, not that  hard to </a:t>
            </a:r>
            <a:r>
              <a:rPr lang="en-US" dirty="0" smtClean="0"/>
              <a:t>compute once we turn the movement into dots in a Cartesian coordinate plane</a:t>
            </a:r>
            <a:endParaRPr lang="en-US" dirty="0"/>
          </a:p>
          <a:p>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25</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a:picLocks noChangeAspect="1"/>
          </p:cNvPicPr>
          <p:nvPr/>
        </p:nvPicPr>
        <p:blipFill>
          <a:blip r:embed="rId3"/>
          <a:stretch>
            <a:fillRect/>
          </a:stretch>
        </p:blipFill>
        <p:spPr>
          <a:xfrm>
            <a:off x="6097587" y="2390328"/>
            <a:ext cx="5419048" cy="3295238"/>
          </a:xfrm>
          <a:prstGeom prst="rect">
            <a:avLst/>
          </a:prstGeom>
        </p:spPr>
      </p:pic>
    </p:spTree>
    <p:extLst>
      <p:ext uri="{BB962C8B-B14F-4D97-AF65-F5344CB8AC3E}">
        <p14:creationId xmlns:p14="http://schemas.microsoft.com/office/powerpoint/2010/main" val="20216092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5" y="740525"/>
            <a:ext cx="10676573" cy="792897"/>
          </a:xfrm>
        </p:spPr>
        <p:txBody>
          <a:bodyPr>
            <a:noAutofit/>
          </a:bodyPr>
          <a:lstStyle/>
          <a:p>
            <a:r>
              <a:rPr lang="en-US" sz="4000" dirty="0" smtClean="0"/>
              <a:t>Problem #3: Strength and Conditioning</a:t>
            </a:r>
            <a:br>
              <a:rPr lang="en-US" sz="4000" dirty="0" smtClean="0"/>
            </a:br>
            <a:r>
              <a:rPr lang="en-US" sz="4000" dirty="0" smtClean="0">
                <a:solidFill>
                  <a:srgbClr val="FF0000"/>
                </a:solidFill>
              </a:rPr>
              <a:t>(Not shown in Video)</a:t>
            </a:r>
            <a:endParaRPr lang="en-US" sz="4000" dirty="0">
              <a:solidFill>
                <a:srgbClr val="FF0000"/>
              </a:solidFill>
            </a:endParaRPr>
          </a:p>
        </p:txBody>
      </p:sp>
      <p:sp>
        <p:nvSpPr>
          <p:cNvPr id="3" name="Content Placeholder 2"/>
          <p:cNvSpPr>
            <a:spLocks noGrp="1"/>
          </p:cNvSpPr>
          <p:nvPr>
            <p:ph idx="1"/>
          </p:nvPr>
        </p:nvSpPr>
        <p:spPr>
          <a:xfrm>
            <a:off x="536028" y="1865595"/>
            <a:ext cx="5517931" cy="4992405"/>
          </a:xfrm>
        </p:spPr>
        <p:txBody>
          <a:bodyPr>
            <a:noAutofit/>
          </a:bodyPr>
          <a:lstStyle/>
          <a:p>
            <a:pPr>
              <a:lnSpc>
                <a:spcPct val="120000"/>
              </a:lnSpc>
              <a:spcBef>
                <a:spcPts val="0"/>
              </a:spcBef>
              <a:spcAft>
                <a:spcPts val="0"/>
              </a:spcAft>
            </a:pPr>
            <a:r>
              <a:rPr lang="en-US" sz="2400" dirty="0" smtClean="0"/>
              <a:t>For the weight training data collection, it’s easy to build some dashboards for both coaches and players</a:t>
            </a:r>
          </a:p>
          <a:p>
            <a:pPr>
              <a:lnSpc>
                <a:spcPct val="120000"/>
              </a:lnSpc>
              <a:spcBef>
                <a:spcPts val="0"/>
              </a:spcBef>
              <a:spcAft>
                <a:spcPts val="0"/>
              </a:spcAft>
            </a:pPr>
            <a:r>
              <a:rPr lang="en-US" sz="2400" dirty="0" smtClean="0"/>
              <a:t>Short term, your players can input information  (like </a:t>
            </a:r>
            <a:r>
              <a:rPr lang="en-US" sz="2400" dirty="0" err="1" smtClean="0"/>
              <a:t>weightroom</a:t>
            </a:r>
            <a:r>
              <a:rPr lang="en-US" sz="2400" dirty="0" smtClean="0"/>
              <a:t> lifts) onto iPads, or mobile devices, avoiding paper </a:t>
            </a:r>
          </a:p>
          <a:p>
            <a:pPr>
              <a:lnSpc>
                <a:spcPct val="120000"/>
              </a:lnSpc>
              <a:spcBef>
                <a:spcPts val="0"/>
              </a:spcBef>
              <a:spcAft>
                <a:spcPts val="0"/>
              </a:spcAft>
            </a:pPr>
            <a:r>
              <a:rPr lang="en-US" sz="2400" dirty="0" smtClean="0"/>
              <a:t>Then we can have students build a database with custom dashboards by player position, along with coach’s annotations</a:t>
            </a:r>
          </a:p>
        </p:txBody>
      </p:sp>
      <p:sp>
        <p:nvSpPr>
          <p:cNvPr id="4" name="Footer Placeholder 3"/>
          <p:cNvSpPr>
            <a:spLocks noGrp="1"/>
          </p:cNvSpPr>
          <p:nvPr>
            <p:ph type="ftr" sz="quarter" idx="11"/>
          </p:nvPr>
        </p:nvSpPr>
        <p:spPr/>
        <p:txBody>
          <a:bodyPr/>
          <a:lstStyle/>
          <a:p>
            <a:r>
              <a:rPr lang="en-US" dirty="0" smtClean="0"/>
              <a:t>© Dr. Dave Enterprises 2015 </a:t>
            </a:r>
          </a:p>
        </p:txBody>
      </p:sp>
      <p:sp>
        <p:nvSpPr>
          <p:cNvPr id="5" name="Slide Number Placeholder 4"/>
          <p:cNvSpPr>
            <a:spLocks noGrp="1"/>
          </p:cNvSpPr>
          <p:nvPr>
            <p:ph type="sldNum" sz="quarter" idx="12"/>
          </p:nvPr>
        </p:nvSpPr>
        <p:spPr/>
        <p:txBody>
          <a:bodyPr/>
          <a:lstStyle/>
          <a:p>
            <a:fld id="{6113E31D-E2AB-40D1-8B51-AFA5AFEF393A}" type="slidenum">
              <a:rPr lang="en-US" smtClean="0"/>
              <a:t>26</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20571" y="2127170"/>
            <a:ext cx="3371429" cy="422857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6672" y="2968251"/>
            <a:ext cx="3801980" cy="2304038"/>
          </a:xfrm>
          <a:prstGeom prst="rect">
            <a:avLst/>
          </a:prstGeom>
        </p:spPr>
      </p:pic>
    </p:spTree>
    <p:extLst>
      <p:ext uri="{BB962C8B-B14F-4D97-AF65-F5344CB8AC3E}">
        <p14:creationId xmlns:p14="http://schemas.microsoft.com/office/powerpoint/2010/main" val="1191317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Longer Term: Upgrade Your Weight Room</a:t>
            </a:r>
            <a:endParaRPr lang="en-US" sz="4000" dirty="0"/>
          </a:p>
        </p:txBody>
      </p:sp>
      <p:sp>
        <p:nvSpPr>
          <p:cNvPr id="3" name="Content Placeholder 2"/>
          <p:cNvSpPr>
            <a:spLocks noGrp="1"/>
          </p:cNvSpPr>
          <p:nvPr>
            <p:ph idx="1"/>
          </p:nvPr>
        </p:nvSpPr>
        <p:spPr>
          <a:xfrm>
            <a:off x="330436" y="2148169"/>
            <a:ext cx="4192489" cy="4344705"/>
          </a:xfrm>
        </p:spPr>
        <p:txBody>
          <a:bodyPr>
            <a:normAutofit/>
          </a:bodyPr>
          <a:lstStyle/>
          <a:p>
            <a:r>
              <a:rPr lang="en-US" sz="2800" dirty="0"/>
              <a:t>Y</a:t>
            </a:r>
            <a:r>
              <a:rPr lang="en-US" sz="2800" dirty="0" smtClean="0"/>
              <a:t>ou should take a look at the new generation of weight machines that automatically collect all kinds of information – not just weights - using accelerometers to measure work output</a:t>
            </a:r>
          </a:p>
          <a:p>
            <a:r>
              <a:rPr lang="en-US" sz="2800" dirty="0" smtClean="0"/>
              <a:t>These are app-connected</a:t>
            </a:r>
            <a:endParaRPr lang="en-US" sz="2800"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27</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
        <p:nvSpPr>
          <p:cNvPr id="7" name="Content Placeholder 2"/>
          <p:cNvSpPr txBox="1">
            <a:spLocks/>
          </p:cNvSpPr>
          <p:nvPr/>
        </p:nvSpPr>
        <p:spPr>
          <a:xfrm>
            <a:off x="5042487" y="1854351"/>
            <a:ext cx="8229600" cy="5076536"/>
          </a:xfrm>
          <a:prstGeom prst="rect">
            <a:avLst/>
          </a:prstGeom>
        </p:spPr>
        <p:txBody>
          <a:bodyPr vert="horz" lIns="0" tIns="45720" rIns="0" bIns="45720" rtlCol="0">
            <a:normAutofit/>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3200" kern="1200">
                <a:solidFill>
                  <a:schemeClr val="tx1">
                    <a:lumMod val="75000"/>
                    <a:lumOff val="25000"/>
                  </a:schemeClr>
                </a:solidFill>
                <a:latin typeface="+mn-lt"/>
                <a:ea typeface="+mn-ea"/>
                <a:cs typeface="+mn-cs"/>
              </a:defRPr>
            </a:lvl1pPr>
            <a:lvl2pPr marL="731520" indent="-457200" algn="l" defTabSz="914400" rtl="0" eaLnBrk="1" latinLnBrk="0" hangingPunct="1">
              <a:lnSpc>
                <a:spcPct val="100000"/>
              </a:lnSpc>
              <a:spcBef>
                <a:spcPts val="0"/>
              </a:spcBef>
              <a:spcAft>
                <a:spcPts val="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Calibri" pitchFamily="34" charset="0"/>
              <a:buNone/>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err="1" smtClean="0"/>
              <a:t>LiftingLog</a:t>
            </a:r>
            <a:r>
              <a:rPr lang="en-US" dirty="0" smtClean="0"/>
              <a:t>                           </a:t>
            </a:r>
            <a:r>
              <a:rPr lang="en-US" dirty="0" err="1" smtClean="0"/>
              <a:t>BarSense</a:t>
            </a:r>
            <a:endParaRPr lang="en-US" dirty="0"/>
          </a:p>
        </p:txBody>
      </p:sp>
      <p:pic>
        <p:nvPicPr>
          <p:cNvPr id="8" name="Picture 7"/>
          <p:cNvPicPr>
            <a:picLocks noChangeAspect="1"/>
          </p:cNvPicPr>
          <p:nvPr/>
        </p:nvPicPr>
        <p:blipFill>
          <a:blip r:embed="rId3"/>
          <a:stretch>
            <a:fillRect/>
          </a:stretch>
        </p:blipFill>
        <p:spPr>
          <a:xfrm>
            <a:off x="5042487" y="2503867"/>
            <a:ext cx="4061173" cy="311745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5660" y="2503867"/>
            <a:ext cx="2392680" cy="4138479"/>
          </a:xfrm>
          <a:prstGeom prst="rect">
            <a:avLst/>
          </a:prstGeom>
        </p:spPr>
      </p:pic>
      <p:sp>
        <p:nvSpPr>
          <p:cNvPr id="10" name="TextBox 9"/>
          <p:cNvSpPr txBox="1"/>
          <p:nvPr/>
        </p:nvSpPr>
        <p:spPr>
          <a:xfrm>
            <a:off x="3227325" y="6353806"/>
            <a:ext cx="5459475" cy="577081"/>
          </a:xfrm>
          <a:prstGeom prst="rect">
            <a:avLst/>
          </a:prstGeom>
          <a:solidFill>
            <a:schemeClr val="bg1"/>
          </a:solidFill>
        </p:spPr>
        <p:txBody>
          <a:bodyPr wrap="square" rtlCol="0">
            <a:spAutoFit/>
          </a:bodyPr>
          <a:lstStyle/>
          <a:p>
            <a:r>
              <a:rPr lang="en-US" sz="1050" dirty="0"/>
              <a:t>Source: </a:t>
            </a:r>
            <a:r>
              <a:rPr lang="en-US" sz="1050" dirty="0">
                <a:hlinkClick r:id="rId5"/>
              </a:rPr>
              <a:t>https://play.google.com/store/apps/details?id=net.kndy.liftinglog&amp;hl=en</a:t>
            </a:r>
            <a:r>
              <a:rPr lang="en-US" sz="1050" dirty="0"/>
              <a:t> and </a:t>
            </a:r>
          </a:p>
          <a:p>
            <a:r>
              <a:rPr lang="en-US" sz="1050" dirty="0">
                <a:hlinkClick r:id="rId6"/>
              </a:rPr>
              <a:t>https://play.google.com/store/apps/details?id=com.barsense.main&amp;hl=en</a:t>
            </a:r>
            <a:r>
              <a:rPr lang="en-US" sz="1050" dirty="0"/>
              <a:t>  </a:t>
            </a:r>
          </a:p>
        </p:txBody>
      </p:sp>
    </p:spTree>
    <p:extLst>
      <p:ext uri="{BB962C8B-B14F-4D97-AF65-F5344CB8AC3E}">
        <p14:creationId xmlns:p14="http://schemas.microsoft.com/office/powerpoint/2010/main" val="4119728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697" y="765465"/>
            <a:ext cx="10944196" cy="792897"/>
          </a:xfrm>
        </p:spPr>
        <p:txBody>
          <a:bodyPr>
            <a:noAutofit/>
          </a:bodyPr>
          <a:lstStyle/>
          <a:p>
            <a:r>
              <a:rPr lang="en-US" sz="4000" dirty="0" smtClean="0"/>
              <a:t>Brainstorming’s Done!  </a:t>
            </a:r>
            <a:br>
              <a:rPr lang="en-US" sz="4000" dirty="0" smtClean="0"/>
            </a:br>
            <a:r>
              <a:rPr lang="en-US" sz="4000" dirty="0" smtClean="0"/>
              <a:t>We’ll Call It the “Precision Football Project”</a:t>
            </a:r>
            <a:endParaRPr lang="en-US" sz="4000" dirty="0"/>
          </a:p>
        </p:txBody>
      </p:sp>
      <p:sp>
        <p:nvSpPr>
          <p:cNvPr id="3" name="Content Placeholder 2"/>
          <p:cNvSpPr>
            <a:spLocks noGrp="1"/>
          </p:cNvSpPr>
          <p:nvPr>
            <p:ph idx="1"/>
          </p:nvPr>
        </p:nvSpPr>
        <p:spPr/>
        <p:txBody>
          <a:bodyPr/>
          <a:lstStyle/>
          <a:p>
            <a:r>
              <a:rPr lang="en-US" dirty="0" smtClean="0"/>
              <a:t>And Coach says to proceed </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28</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2737" y="2480061"/>
            <a:ext cx="6309699" cy="3556819"/>
          </a:xfrm>
          <a:prstGeom prst="rect">
            <a:avLst/>
          </a:prstGeom>
        </p:spPr>
      </p:pic>
    </p:spTree>
    <p:extLst>
      <p:ext uri="{BB962C8B-B14F-4D97-AF65-F5344CB8AC3E}">
        <p14:creationId xmlns:p14="http://schemas.microsoft.com/office/powerpoint/2010/main" val="6901277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68387" y="2459421"/>
            <a:ext cx="5029200" cy="368913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4000" dirty="0"/>
              <a:t>Back at the Advanced Analytics </a:t>
            </a:r>
            <a:r>
              <a:rPr lang="en-US" sz="4000" dirty="0" smtClean="0"/>
              <a:t>Lab</a:t>
            </a:r>
            <a:br>
              <a:rPr lang="en-US" sz="4000" dirty="0" smtClean="0"/>
            </a:br>
            <a:r>
              <a:rPr lang="en-US" sz="3200" dirty="0" smtClean="0"/>
              <a:t>Prof. Glass Recruits Students for the Project</a:t>
            </a:r>
            <a:endParaRPr lang="en-US" sz="3200" dirty="0"/>
          </a:p>
        </p:txBody>
      </p:sp>
      <p:sp>
        <p:nvSpPr>
          <p:cNvPr id="3" name="Content Placeholder 2"/>
          <p:cNvSpPr>
            <a:spLocks noGrp="1"/>
          </p:cNvSpPr>
          <p:nvPr>
            <p:ph idx="1"/>
          </p:nvPr>
        </p:nvSpPr>
        <p:spPr/>
        <p:txBody>
          <a:bodyPr/>
          <a:lstStyle/>
          <a:p>
            <a:pPr marL="0" indent="0">
              <a:buNone/>
            </a:pPr>
            <a:r>
              <a:rPr lang="en-US" dirty="0" smtClean="0"/>
              <a:t>Projects)</a:t>
            </a:r>
          </a:p>
          <a:p>
            <a:pPr marL="0" indent="0">
              <a:buNone/>
            </a:pPr>
            <a:r>
              <a:rPr lang="en-US" u="sng" dirty="0" smtClean="0"/>
              <a:t>Recruiting Predictive Model</a:t>
            </a:r>
          </a:p>
          <a:p>
            <a:r>
              <a:rPr lang="en-US" dirty="0" smtClean="0"/>
              <a:t>Lightbulb Reaction Test</a:t>
            </a:r>
          </a:p>
          <a:p>
            <a:r>
              <a:rPr lang="en-US" dirty="0" smtClean="0"/>
              <a:t>Motion Object Test </a:t>
            </a:r>
          </a:p>
          <a:p>
            <a:pPr marL="0" indent="0">
              <a:buNone/>
            </a:pPr>
            <a:r>
              <a:rPr lang="en-US" u="sng" dirty="0" smtClean="0"/>
              <a:t>Pass Precision Model</a:t>
            </a:r>
          </a:p>
          <a:p>
            <a:r>
              <a:rPr lang="en-US" dirty="0" smtClean="0"/>
              <a:t>Video and/or GPS Sensors</a:t>
            </a:r>
          </a:p>
          <a:p>
            <a:r>
              <a:rPr lang="en-US" dirty="0" smtClean="0"/>
              <a:t>Geometry Models</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29</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3"/>
          <a:stretch>
            <a:fillRect/>
          </a:stretch>
        </p:blipFill>
        <p:spPr>
          <a:xfrm>
            <a:off x="6424136" y="1970332"/>
            <a:ext cx="4104762" cy="3923809"/>
          </a:xfrm>
          <a:prstGeom prst="rect">
            <a:avLst/>
          </a:prstGeom>
        </p:spPr>
      </p:pic>
    </p:spTree>
    <p:extLst>
      <p:ext uri="{BB962C8B-B14F-4D97-AF65-F5344CB8AC3E}">
        <p14:creationId xmlns:p14="http://schemas.microsoft.com/office/powerpoint/2010/main" val="3296368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Credits </a:t>
            </a:r>
            <a:endParaRPr lang="en-US" sz="4000" dirty="0"/>
          </a:p>
        </p:txBody>
      </p:sp>
      <p:sp>
        <p:nvSpPr>
          <p:cNvPr id="3" name="Content Placeholder 2"/>
          <p:cNvSpPr>
            <a:spLocks noGrp="1"/>
          </p:cNvSpPr>
          <p:nvPr>
            <p:ph idx="1"/>
          </p:nvPr>
        </p:nvSpPr>
        <p:spPr/>
        <p:txBody>
          <a:bodyPr>
            <a:normAutofit fontScale="92500" lnSpcReduction="10000"/>
          </a:bodyPr>
          <a:lstStyle/>
          <a:p>
            <a:r>
              <a:rPr lang="en-US" dirty="0" smtClean="0"/>
              <a:t>Thanks to Teradata University Network, SAS, and Bryant University for their help in the development and funding of this episode</a:t>
            </a:r>
          </a:p>
          <a:p>
            <a:r>
              <a:rPr lang="en-US" dirty="0" smtClean="0"/>
              <a:t>Special thanks to Coach Marty Fine and the Bryant Bulldog students, coaches, and athletes who let us use their images in this episode</a:t>
            </a:r>
          </a:p>
          <a:p>
            <a:r>
              <a:rPr lang="en-US" dirty="0" smtClean="0"/>
              <a:t>While the people are real, the episode story is – like all BSI episodes – fictitious. However, everything shown in this episode is doable. We hope it inspires more sports teams to use analytics to improve, and students to study sports analytics!</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3</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p:nvPr/>
        </p:nvPicPr>
        <p:blipFill>
          <a:blip r:embed="rId2" cstate="email">
            <a:extLst>
              <a:ext uri="{28A0092B-C50C-407E-A947-70E740481C1C}">
                <a14:useLocalDpi xmlns:a14="http://schemas.microsoft.com/office/drawing/2010/main"/>
              </a:ext>
            </a:extLst>
          </a:blip>
          <a:stretch>
            <a:fillRect/>
          </a:stretch>
        </p:blipFill>
        <p:spPr>
          <a:xfrm>
            <a:off x="9827115" y="424145"/>
            <a:ext cx="1746885" cy="866775"/>
          </a:xfrm>
          <a:prstGeom prst="rect">
            <a:avLst/>
          </a:prstGeom>
        </p:spPr>
      </p:pic>
    </p:spTree>
    <p:extLst>
      <p:ext uri="{BB962C8B-B14F-4D97-AF65-F5344CB8AC3E}">
        <p14:creationId xmlns:p14="http://schemas.microsoft.com/office/powerpoint/2010/main" val="619068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Giana and Kevin Sign Up</a:t>
            </a:r>
            <a:endParaRPr lang="en-US" sz="4400" dirty="0"/>
          </a:p>
        </p:txBody>
      </p:sp>
      <p:sp>
        <p:nvSpPr>
          <p:cNvPr id="3" name="Content Placeholder 2"/>
          <p:cNvSpPr>
            <a:spLocks noGrp="1"/>
          </p:cNvSpPr>
          <p:nvPr>
            <p:ph idx="1"/>
          </p:nvPr>
        </p:nvSpPr>
        <p:spPr>
          <a:xfrm>
            <a:off x="7817276" y="1973190"/>
            <a:ext cx="3892943" cy="4344705"/>
          </a:xfrm>
        </p:spPr>
        <p:txBody>
          <a:bodyPr>
            <a:normAutofit fontScale="92500" lnSpcReduction="20000"/>
          </a:bodyPr>
          <a:lstStyle/>
          <a:p>
            <a:r>
              <a:rPr lang="en-US" dirty="0" smtClean="0"/>
              <a:t>Business School students Giana and Kevin sign up to do a capstone project, helping the Bulldogs by building new analytics </a:t>
            </a:r>
          </a:p>
          <a:p>
            <a:r>
              <a:rPr lang="en-US" dirty="0" smtClean="0"/>
              <a:t>BSI Expert Dave explains the project details to them and they split up the analytics work</a:t>
            </a:r>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30</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a:picLocks noChangeAspect="1"/>
          </p:cNvPicPr>
          <p:nvPr/>
        </p:nvPicPr>
        <p:blipFill>
          <a:blip r:embed="rId3"/>
          <a:stretch>
            <a:fillRect/>
          </a:stretch>
        </p:blipFill>
        <p:spPr>
          <a:xfrm>
            <a:off x="471432" y="2536999"/>
            <a:ext cx="7171428" cy="2790476"/>
          </a:xfrm>
          <a:prstGeom prst="rect">
            <a:avLst/>
          </a:prstGeom>
        </p:spPr>
      </p:pic>
    </p:spTree>
    <p:extLst>
      <p:ext uri="{BB962C8B-B14F-4D97-AF65-F5344CB8AC3E}">
        <p14:creationId xmlns:p14="http://schemas.microsoft.com/office/powerpoint/2010/main" val="32535120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Scene 3 –WEEKS LATER: Readout </a:t>
            </a:r>
            <a:endParaRPr lang="en-US" dirty="0"/>
          </a:p>
        </p:txBody>
      </p:sp>
      <p:sp>
        <p:nvSpPr>
          <p:cNvPr id="9" name="Text Placeholder 8"/>
          <p:cNvSpPr>
            <a:spLocks noGrp="1"/>
          </p:cNvSpPr>
          <p:nvPr>
            <p:ph type="body" sz="half" idx="2"/>
          </p:nvPr>
        </p:nvSpPr>
        <p:spPr/>
        <p:txBody>
          <a:bodyPr>
            <a:normAutofit/>
          </a:bodyPr>
          <a:lstStyle/>
          <a:p>
            <a:r>
              <a:rPr lang="en-US" dirty="0" smtClean="0"/>
              <a:t>“Project Precision Football” is  well underway. </a:t>
            </a:r>
          </a:p>
          <a:p>
            <a:r>
              <a:rPr lang="en-US" dirty="0" smtClean="0"/>
              <a:t>The students have made great progress. They collect some data using video and fitness bracelets worn by the players, then come up with some sample analytics to help the coach</a:t>
            </a:r>
          </a:p>
          <a:p>
            <a:r>
              <a:rPr lang="en-US" dirty="0" smtClean="0"/>
              <a:t>Other students help them on building </a:t>
            </a:r>
            <a:r>
              <a:rPr lang="en-US" dirty="0" err="1" smtClean="0"/>
              <a:t>iPAD</a:t>
            </a:r>
            <a:r>
              <a:rPr lang="en-US" dirty="0" smtClean="0"/>
              <a:t> screens to capture and display weight training info</a:t>
            </a:r>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31</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1193" y="189939"/>
            <a:ext cx="3592787" cy="3077515"/>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8769" y="3502322"/>
            <a:ext cx="5210422" cy="3322588"/>
          </a:xfrm>
          <a:prstGeom prst="rect">
            <a:avLst/>
          </a:prstGeom>
        </p:spPr>
      </p:pic>
    </p:spTree>
    <p:extLst>
      <p:ext uri="{BB962C8B-B14F-4D97-AF65-F5344CB8AC3E}">
        <p14:creationId xmlns:p14="http://schemas.microsoft.com/office/powerpoint/2010/main" val="1682010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sz="4000" dirty="0" smtClean="0"/>
              <a:t>Side Note: Designing the Measures </a:t>
            </a:r>
            <a:endParaRPr lang="en-US" sz="4000" dirty="0"/>
          </a:p>
        </p:txBody>
      </p:sp>
      <p:sp>
        <p:nvSpPr>
          <p:cNvPr id="12" name="Content Placeholder 11"/>
          <p:cNvSpPr>
            <a:spLocks noGrp="1"/>
          </p:cNvSpPr>
          <p:nvPr>
            <p:ph idx="1"/>
          </p:nvPr>
        </p:nvSpPr>
        <p:spPr/>
        <p:txBody>
          <a:bodyPr>
            <a:normAutofit fontScale="92500" lnSpcReduction="10000"/>
          </a:bodyPr>
          <a:lstStyle/>
          <a:p>
            <a:r>
              <a:rPr lang="en-US" dirty="0" smtClean="0"/>
              <a:t>There are many options for the scales you might use in the various tests.  Here are a few examples. </a:t>
            </a:r>
          </a:p>
          <a:p>
            <a:pPr lvl="1"/>
            <a:r>
              <a:rPr lang="en-US" dirty="0" smtClean="0"/>
              <a:t>We mostly used 5 point scales (5 = best)</a:t>
            </a:r>
          </a:p>
          <a:p>
            <a:pPr lvl="1"/>
            <a:r>
              <a:rPr lang="en-US" dirty="0" smtClean="0"/>
              <a:t>Test Directionality. Our approach was to make “Bigger Numbers are Better” as a general rule.  So for example a faster head rotation time yields a higher score, even though the raw measurement is a smaller amount of time to rotate the head in the best case.</a:t>
            </a:r>
          </a:p>
          <a:p>
            <a:pPr lvl="1"/>
            <a:r>
              <a:rPr lang="en-US" dirty="0" smtClean="0"/>
              <a:t>Gaze accuracy was measured in degrees, then normalized to standard deviations (across all the athletes), then mapped to a 5 point scale</a:t>
            </a:r>
          </a:p>
          <a:p>
            <a:pPr lvl="1"/>
            <a:r>
              <a:rPr lang="en-US" dirty="0" smtClean="0"/>
              <a:t>Same kind of rule for route running – where both geometric distances were mapped, as well as timing (not shown in the video).</a:t>
            </a:r>
            <a:endParaRPr lang="en-US" dirty="0"/>
          </a:p>
        </p:txBody>
      </p:sp>
      <p:sp>
        <p:nvSpPr>
          <p:cNvPr id="5" name="Footer Placeholder 4"/>
          <p:cNvSpPr>
            <a:spLocks noGrp="1"/>
          </p:cNvSpPr>
          <p:nvPr>
            <p:ph type="ftr" sz="quarter" idx="11"/>
          </p:nvPr>
        </p:nvSpPr>
        <p:spPr/>
        <p:txBody>
          <a:bodyPr/>
          <a:lstStyle/>
          <a:p>
            <a:r>
              <a:rPr lang="en-US" smtClean="0"/>
              <a:t>© Dr. Dave Enterprises 2015 </a:t>
            </a:r>
            <a:endParaRPr lang="en-US" dirty="0" smtClean="0"/>
          </a:p>
        </p:txBody>
      </p:sp>
      <p:sp>
        <p:nvSpPr>
          <p:cNvPr id="6" name="Slide Number Placeholder 5"/>
          <p:cNvSpPr>
            <a:spLocks noGrp="1"/>
          </p:cNvSpPr>
          <p:nvPr>
            <p:ph type="sldNum" sz="quarter" idx="12"/>
          </p:nvPr>
        </p:nvSpPr>
        <p:spPr/>
        <p:txBody>
          <a:bodyPr/>
          <a:lstStyle/>
          <a:p>
            <a:fld id="{6113E31D-E2AB-40D1-8B51-AFA5AFEF393A}" type="slidenum">
              <a:rPr lang="en-US" smtClean="0"/>
              <a:pPr/>
              <a:t>32</a:t>
            </a:fld>
            <a:endParaRPr lang="en-US" dirty="0"/>
          </a:p>
        </p:txBody>
      </p:sp>
      <p:sp>
        <p:nvSpPr>
          <p:cNvPr id="7" name="Date Placeholder 6"/>
          <p:cNvSpPr>
            <a:spLocks noGrp="1"/>
          </p:cNvSpPr>
          <p:nvPr>
            <p:ph type="dt" sz="half" idx="10"/>
          </p:nvPr>
        </p:nvSpPr>
        <p:spPr/>
        <p:txBody>
          <a:bodyPr/>
          <a:lstStyle/>
          <a:p>
            <a:fld id="{44345DC3-A650-4408-A8A2-8DCEDCC6D2A8}" type="datetime1">
              <a:rPr lang="en-US" smtClean="0"/>
              <a:t>12/15/2015</a:t>
            </a:fld>
            <a:endParaRPr lang="en-US" dirty="0" smtClean="0"/>
          </a:p>
        </p:txBody>
      </p:sp>
    </p:spTree>
    <p:extLst>
      <p:ext uri="{BB962C8B-B14F-4D97-AF65-F5344CB8AC3E}">
        <p14:creationId xmlns:p14="http://schemas.microsoft.com/office/powerpoint/2010/main" val="204106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578703"/>
            <a:ext cx="10393144" cy="792897"/>
          </a:xfrm>
        </p:spPr>
        <p:txBody>
          <a:bodyPr>
            <a:normAutofit/>
          </a:bodyPr>
          <a:lstStyle/>
          <a:p>
            <a:r>
              <a:rPr lang="en-US" sz="4000" dirty="0" smtClean="0"/>
              <a:t>Giana </a:t>
            </a:r>
            <a:r>
              <a:rPr lang="en-US" sz="4000" dirty="0" smtClean="0"/>
              <a:t>Works On the Reaction Time Studies</a:t>
            </a:r>
            <a:endParaRPr lang="en-US" sz="4000" dirty="0"/>
          </a:p>
        </p:txBody>
      </p:sp>
      <p:sp>
        <p:nvSpPr>
          <p:cNvPr id="3" name="Content Placeholder 2"/>
          <p:cNvSpPr>
            <a:spLocks noGrp="1"/>
          </p:cNvSpPr>
          <p:nvPr>
            <p:ph idx="1"/>
          </p:nvPr>
        </p:nvSpPr>
        <p:spPr>
          <a:xfrm>
            <a:off x="5689600" y="1865595"/>
            <a:ext cx="5896293" cy="4344705"/>
          </a:xfrm>
        </p:spPr>
        <p:txBody>
          <a:bodyPr>
            <a:normAutofit lnSpcReduction="10000"/>
          </a:bodyPr>
          <a:lstStyle/>
          <a:p>
            <a:r>
              <a:rPr lang="en-US" dirty="0" smtClean="0"/>
              <a:t>She does some online research and comes up with 2 tests</a:t>
            </a:r>
          </a:p>
          <a:p>
            <a:pPr lvl="1"/>
            <a:r>
              <a:rPr lang="en-US" dirty="0" smtClean="0"/>
              <a:t>Lightbulb Visual Acuity Test for receivers</a:t>
            </a:r>
          </a:p>
          <a:p>
            <a:pPr lvl="1"/>
            <a:r>
              <a:rPr lang="en-US" dirty="0" smtClean="0"/>
              <a:t>3D-MOT Test for receives and linebackers</a:t>
            </a:r>
          </a:p>
          <a:p>
            <a:r>
              <a:rPr lang="en-US" dirty="0" smtClean="0"/>
              <a:t>Coaches line up the recruits/players and she collects the data</a:t>
            </a:r>
          </a:p>
          <a:p>
            <a:r>
              <a:rPr lang="en-US" dirty="0" smtClean="0"/>
              <a:t>Then starts analyzing it</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33</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9374" y="1865594"/>
            <a:ext cx="4201390" cy="4344705"/>
          </a:xfrm>
          <a:prstGeom prst="rect">
            <a:avLst/>
          </a:prstGeom>
        </p:spPr>
      </p:pic>
    </p:spTree>
    <p:extLst>
      <p:ext uri="{BB962C8B-B14F-4D97-AF65-F5344CB8AC3E}">
        <p14:creationId xmlns:p14="http://schemas.microsoft.com/office/powerpoint/2010/main" val="18353257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730562"/>
            <a:ext cx="10058400" cy="792897"/>
          </a:xfrm>
        </p:spPr>
        <p:txBody>
          <a:bodyPr>
            <a:normAutofit/>
          </a:bodyPr>
          <a:lstStyle/>
          <a:p>
            <a:r>
              <a:rPr lang="en-US" sz="4400" dirty="0" smtClean="0"/>
              <a:t>Giana’s </a:t>
            </a:r>
            <a:r>
              <a:rPr lang="en-US" sz="4400" dirty="0" smtClean="0"/>
              <a:t>Visual Acuity Test</a:t>
            </a:r>
            <a:endParaRPr lang="en-US" sz="4400" dirty="0"/>
          </a:p>
        </p:txBody>
      </p:sp>
      <p:sp>
        <p:nvSpPr>
          <p:cNvPr id="3" name="Content Placeholder 2"/>
          <p:cNvSpPr>
            <a:spLocks noGrp="1"/>
          </p:cNvSpPr>
          <p:nvPr>
            <p:ph idx="1"/>
          </p:nvPr>
        </p:nvSpPr>
        <p:spPr>
          <a:xfrm>
            <a:off x="1068387" y="1594628"/>
            <a:ext cx="5895165" cy="4344705"/>
          </a:xfrm>
        </p:spPr>
        <p:txBody>
          <a:bodyPr>
            <a:normAutofit/>
          </a:bodyPr>
          <a:lstStyle/>
          <a:p>
            <a:endParaRPr lang="en-US" dirty="0"/>
          </a:p>
          <a:p>
            <a:r>
              <a:rPr lang="en-US" dirty="0" smtClean="0"/>
              <a:t>Dark room with an array of light bulbs around the perimeter</a:t>
            </a:r>
          </a:p>
          <a:p>
            <a:r>
              <a:rPr lang="en-US" dirty="0" smtClean="0"/>
              <a:t>She “pops” a bulb stimulus</a:t>
            </a:r>
          </a:p>
          <a:p>
            <a:r>
              <a:rPr lang="en-US" dirty="0" smtClean="0"/>
              <a:t>Then measures, for each of 5 tests:</a:t>
            </a:r>
          </a:p>
          <a:p>
            <a:pPr lvl="1"/>
            <a:r>
              <a:rPr lang="en-US" dirty="0" smtClean="0"/>
              <a:t>Quickness of head rotation (</a:t>
            </a:r>
            <a:r>
              <a:rPr lang="en-US" dirty="0" err="1" smtClean="0"/>
              <a:t>msec</a:t>
            </a:r>
            <a:r>
              <a:rPr lang="en-US" dirty="0" smtClean="0"/>
              <a:t>)</a:t>
            </a:r>
          </a:p>
          <a:p>
            <a:pPr lvl="1"/>
            <a:r>
              <a:rPr lang="en-US" dirty="0" smtClean="0"/>
              <a:t>Gaze accuracy (2 dimensions, X,Y)</a:t>
            </a:r>
          </a:p>
          <a:p>
            <a:pPr lvl="1"/>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34</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3093" y="659393"/>
            <a:ext cx="2983172" cy="2606416"/>
          </a:xfrm>
          <a:prstGeom prst="rect">
            <a:avLst/>
          </a:prstGeom>
        </p:spPr>
      </p:pic>
      <p:pic>
        <p:nvPicPr>
          <p:cNvPr id="12" name="Picture 11"/>
          <p:cNvPicPr>
            <a:picLocks noChangeAspect="1"/>
          </p:cNvPicPr>
          <p:nvPr/>
        </p:nvPicPr>
        <p:blipFill>
          <a:blip r:embed="rId4"/>
          <a:stretch>
            <a:fillRect/>
          </a:stretch>
        </p:blipFill>
        <p:spPr>
          <a:xfrm>
            <a:off x="7431549" y="3505538"/>
            <a:ext cx="3695238" cy="2704762"/>
          </a:xfrm>
          <a:prstGeom prst="rect">
            <a:avLst/>
          </a:prstGeom>
        </p:spPr>
      </p:pic>
    </p:spTree>
    <p:extLst>
      <p:ext uri="{BB962C8B-B14F-4D97-AF65-F5344CB8AC3E}">
        <p14:creationId xmlns:p14="http://schemas.microsoft.com/office/powerpoint/2010/main" val="1594327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391635"/>
            <a:ext cx="10058400" cy="792897"/>
          </a:xfrm>
        </p:spPr>
        <p:txBody>
          <a:bodyPr>
            <a:normAutofit/>
          </a:bodyPr>
          <a:lstStyle/>
          <a:p>
            <a:r>
              <a:rPr lang="en-US" sz="4000" dirty="0" smtClean="0"/>
              <a:t>Lightbulb Test Results (courtesy of SAS)</a:t>
            </a:r>
            <a:endParaRPr lang="en-US" sz="4000" dirty="0"/>
          </a:p>
        </p:txBody>
      </p:sp>
      <p:sp>
        <p:nvSpPr>
          <p:cNvPr id="3" name="Content Placeholder 2"/>
          <p:cNvSpPr>
            <a:spLocks noGrp="1"/>
          </p:cNvSpPr>
          <p:nvPr>
            <p:ph idx="1"/>
          </p:nvPr>
        </p:nvSpPr>
        <p:spPr>
          <a:xfrm>
            <a:off x="1262381" y="1865595"/>
            <a:ext cx="5248778" cy="4344705"/>
          </a:xfrm>
        </p:spPr>
        <p:txBody>
          <a:bodyPr>
            <a:normAutofit fontScale="92500" lnSpcReduction="10000"/>
          </a:bodyPr>
          <a:lstStyle/>
          <a:p>
            <a:r>
              <a:rPr lang="en-US" dirty="0" smtClean="0"/>
              <a:t>Giana puts the data in the school’s TUN Teradata cloud database, and uses SAS to analyze and visualize the results</a:t>
            </a:r>
          </a:p>
          <a:p>
            <a:r>
              <a:rPr lang="en-US" dirty="0" smtClean="0"/>
              <a:t>She runs the test on current receivers as well as recruits (designated with R#)</a:t>
            </a:r>
          </a:p>
          <a:p>
            <a:r>
              <a:rPr lang="en-US" dirty="0" smtClean="0"/>
              <a:t>Next page shows the result for Recruit #10</a:t>
            </a:r>
          </a:p>
          <a:p>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a:xfrm>
            <a:off x="10700558" y="6114491"/>
            <a:ext cx="1312025" cy="365125"/>
          </a:xfrm>
        </p:spPr>
        <p:txBody>
          <a:bodyPr/>
          <a:lstStyle/>
          <a:p>
            <a:fld id="{6113E31D-E2AB-40D1-8B51-AFA5AFEF393A}" type="slidenum">
              <a:rPr lang="en-US" smtClean="0"/>
              <a:t>35</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
        <p:nvSpPr>
          <p:cNvPr id="8" name="TextBox 7"/>
          <p:cNvSpPr txBox="1"/>
          <p:nvPr/>
        </p:nvSpPr>
        <p:spPr>
          <a:xfrm>
            <a:off x="7520153" y="1280520"/>
            <a:ext cx="4311758" cy="369332"/>
          </a:xfrm>
          <a:prstGeom prst="rect">
            <a:avLst/>
          </a:prstGeom>
          <a:noFill/>
        </p:spPr>
        <p:txBody>
          <a:bodyPr wrap="none" rtlCol="0">
            <a:spAutoFit/>
          </a:bodyPr>
          <a:lstStyle/>
          <a:p>
            <a:r>
              <a:rPr lang="en-US" dirty="0" smtClean="0"/>
              <a:t>Wide Receivers Reaction Time Test #1  Data </a:t>
            </a:r>
            <a:endParaRPr lang="en-US" dirty="0"/>
          </a:p>
        </p:txBody>
      </p:sp>
      <p:pic>
        <p:nvPicPr>
          <p:cNvPr id="10" name="Picture 9"/>
          <p:cNvPicPr>
            <a:picLocks noChangeAspect="1"/>
          </p:cNvPicPr>
          <p:nvPr/>
        </p:nvPicPr>
        <p:blipFill>
          <a:blip r:embed="rId3"/>
          <a:stretch>
            <a:fillRect/>
          </a:stretch>
        </p:blipFill>
        <p:spPr>
          <a:xfrm>
            <a:off x="7520153" y="1841827"/>
            <a:ext cx="4146330" cy="4288085"/>
          </a:xfrm>
          <a:prstGeom prst="rect">
            <a:avLst/>
          </a:prstGeom>
        </p:spPr>
      </p:pic>
    </p:spTree>
    <p:extLst>
      <p:ext uri="{BB962C8B-B14F-4D97-AF65-F5344CB8AC3E}">
        <p14:creationId xmlns:p14="http://schemas.microsoft.com/office/powerpoint/2010/main" val="29802453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36</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a:picLocks noChangeAspect="1"/>
          </p:cNvPicPr>
          <p:nvPr/>
        </p:nvPicPr>
        <p:blipFill>
          <a:blip r:embed="rId2"/>
          <a:stretch>
            <a:fillRect/>
          </a:stretch>
        </p:blipFill>
        <p:spPr>
          <a:xfrm>
            <a:off x="269864" y="218582"/>
            <a:ext cx="11475446" cy="5956619"/>
          </a:xfrm>
          <a:prstGeom prst="rect">
            <a:avLst/>
          </a:prstGeom>
        </p:spPr>
      </p:pic>
    </p:spTree>
    <p:extLst>
      <p:ext uri="{BB962C8B-B14F-4D97-AF65-F5344CB8AC3E}">
        <p14:creationId xmlns:p14="http://schemas.microsoft.com/office/powerpoint/2010/main" val="20726196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37</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a:picLocks noChangeAspect="1"/>
          </p:cNvPicPr>
          <p:nvPr/>
        </p:nvPicPr>
        <p:blipFill>
          <a:blip r:embed="rId3"/>
          <a:stretch>
            <a:fillRect/>
          </a:stretch>
        </p:blipFill>
        <p:spPr>
          <a:xfrm>
            <a:off x="806372" y="262757"/>
            <a:ext cx="10582429" cy="6088829"/>
          </a:xfrm>
          <a:prstGeom prst="rect">
            <a:avLst/>
          </a:prstGeom>
        </p:spPr>
      </p:pic>
    </p:spTree>
    <p:extLst>
      <p:ext uri="{BB962C8B-B14F-4D97-AF65-F5344CB8AC3E}">
        <p14:creationId xmlns:p14="http://schemas.microsoft.com/office/powerpoint/2010/main" val="2879071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Rankings – Recruits – Lightbulb Test</a:t>
            </a:r>
            <a:endParaRPr lang="en-US" sz="4000"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38</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
        <p:nvSpPr>
          <p:cNvPr id="3" name="Content Placeholder 2"/>
          <p:cNvSpPr>
            <a:spLocks noGrp="1"/>
          </p:cNvSpPr>
          <p:nvPr>
            <p:ph idx="1"/>
          </p:nvPr>
        </p:nvSpPr>
        <p:spPr>
          <a:xfrm>
            <a:off x="1049675" y="1944423"/>
            <a:ext cx="2883951" cy="4344705"/>
          </a:xfrm>
        </p:spPr>
        <p:txBody>
          <a:bodyPr>
            <a:normAutofit lnSpcReduction="10000"/>
          </a:bodyPr>
          <a:lstStyle/>
          <a:p>
            <a:r>
              <a:rPr lang="en-US" dirty="0" smtClean="0">
                <a:solidFill>
                  <a:schemeClr val="tx1"/>
                </a:solidFill>
              </a:rPr>
              <a:t>5 point scale – weighted average of head rotation time and gaze accuracy, across 5 tests</a:t>
            </a:r>
          </a:p>
          <a:p>
            <a:r>
              <a:rPr lang="en-US" dirty="0" smtClean="0">
                <a:solidFill>
                  <a:schemeClr val="tx1"/>
                </a:solidFill>
              </a:rPr>
              <a:t>All 20 recruits (only showed 10 in video </a:t>
            </a:r>
            <a:endParaRPr lang="en-US" dirty="0">
              <a:solidFill>
                <a:schemeClr val="tx1"/>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2097" y="2567606"/>
            <a:ext cx="8029903" cy="2791122"/>
          </a:xfrm>
          <a:prstGeom prst="rect">
            <a:avLst/>
          </a:prstGeom>
        </p:spPr>
      </p:pic>
    </p:spTree>
    <p:extLst>
      <p:ext uri="{BB962C8B-B14F-4D97-AF65-F5344CB8AC3E}">
        <p14:creationId xmlns:p14="http://schemas.microsoft.com/office/powerpoint/2010/main" val="5891914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err="1" smtClean="0"/>
              <a:t>Faubert</a:t>
            </a:r>
            <a:r>
              <a:rPr lang="en-US" sz="4400" dirty="0" smtClean="0"/>
              <a:t> Test: “3D MOT”</a:t>
            </a:r>
            <a:r>
              <a:rPr lang="en-US" dirty="0" smtClean="0"/>
              <a:t/>
            </a:r>
            <a:br>
              <a:rPr lang="en-US" dirty="0" smtClean="0"/>
            </a:br>
            <a:r>
              <a:rPr lang="en-US" sz="3600" dirty="0"/>
              <a:t>3-dimensional multiple-object-tracking speed threshold </a:t>
            </a:r>
            <a:r>
              <a:rPr lang="en-US" sz="3600" dirty="0" smtClean="0"/>
              <a:t>task </a:t>
            </a:r>
            <a:endParaRPr lang="en-US" sz="3600" dirty="0"/>
          </a:p>
        </p:txBody>
      </p:sp>
      <p:sp>
        <p:nvSpPr>
          <p:cNvPr id="3" name="Content Placeholder 2"/>
          <p:cNvSpPr>
            <a:spLocks noGrp="1"/>
          </p:cNvSpPr>
          <p:nvPr>
            <p:ph idx="1"/>
          </p:nvPr>
        </p:nvSpPr>
        <p:spPr>
          <a:xfrm>
            <a:off x="1262381" y="1865595"/>
            <a:ext cx="2713272" cy="4344705"/>
          </a:xfrm>
        </p:spPr>
        <p:txBody>
          <a:bodyPr>
            <a:normAutofit/>
          </a:bodyPr>
          <a:lstStyle/>
          <a:p>
            <a:pPr marL="0" indent="0">
              <a:buNone/>
            </a:pPr>
            <a:r>
              <a:rPr lang="en-US" dirty="0" smtClean="0"/>
              <a:t>8 Moving Balls</a:t>
            </a:r>
          </a:p>
          <a:p>
            <a:r>
              <a:rPr lang="en-US" dirty="0" smtClean="0"/>
              <a:t>Stop, highlight 4</a:t>
            </a:r>
          </a:p>
          <a:p>
            <a:r>
              <a:rPr lang="en-US" dirty="0" smtClean="0"/>
              <a:t>You track as they move</a:t>
            </a:r>
          </a:p>
          <a:p>
            <a:r>
              <a:rPr lang="en-US" dirty="0" smtClean="0"/>
              <a:t>Which Ones?</a:t>
            </a:r>
          </a:p>
          <a:p>
            <a:r>
              <a:rPr lang="en-US" b="1" dirty="0" smtClean="0">
                <a:solidFill>
                  <a:srgbClr val="FF0000"/>
                </a:solidFill>
              </a:rPr>
              <a:t>YOU TRY IT!</a:t>
            </a:r>
          </a:p>
        </p:txBody>
      </p:sp>
      <p:sp>
        <p:nvSpPr>
          <p:cNvPr id="5" name="Slide Number Placeholder 4"/>
          <p:cNvSpPr>
            <a:spLocks noGrp="1"/>
          </p:cNvSpPr>
          <p:nvPr>
            <p:ph type="sldNum" sz="quarter" idx="12"/>
          </p:nvPr>
        </p:nvSpPr>
        <p:spPr/>
        <p:txBody>
          <a:bodyPr/>
          <a:lstStyle/>
          <a:p>
            <a:fld id="{6113E31D-E2AB-40D1-8B51-AFA5AFEF393A}" type="slidenum">
              <a:rPr lang="en-US" smtClean="0"/>
              <a:t>39</a:t>
            </a:fld>
            <a:endParaRPr lang="en-US" dirty="0"/>
          </a:p>
        </p:txBody>
      </p:sp>
      <p:sp>
        <p:nvSpPr>
          <p:cNvPr id="6" name="Date Placeholder 5"/>
          <p:cNvSpPr>
            <a:spLocks noGrp="1"/>
          </p:cNvSpPr>
          <p:nvPr>
            <p:ph type="dt" sz="half" idx="10"/>
          </p:nvPr>
        </p:nvSpPr>
        <p:spPr/>
        <p:txBody>
          <a:bodyPr/>
          <a:lstStyle/>
          <a:p>
            <a:r>
              <a:rPr lang="en-US" smtClean="0"/>
              <a:t>August 2015</a:t>
            </a:r>
            <a:endParaRPr lang="en-US" dirty="0" smtClean="0"/>
          </a:p>
        </p:txBody>
      </p:sp>
      <p:sp>
        <p:nvSpPr>
          <p:cNvPr id="4" name="TextBox 3"/>
          <p:cNvSpPr txBox="1"/>
          <p:nvPr/>
        </p:nvSpPr>
        <p:spPr>
          <a:xfrm>
            <a:off x="347764" y="5705256"/>
            <a:ext cx="6741782" cy="646331"/>
          </a:xfrm>
          <a:prstGeom prst="rect">
            <a:avLst/>
          </a:prstGeom>
          <a:noFill/>
        </p:spPr>
        <p:txBody>
          <a:bodyPr wrap="none" rtlCol="0">
            <a:spAutoFit/>
          </a:bodyPr>
          <a:lstStyle/>
          <a:p>
            <a:r>
              <a:rPr lang="en-US" dirty="0" smtClean="0"/>
              <a:t>E.g., run </a:t>
            </a:r>
            <a:r>
              <a:rPr lang="en-US" dirty="0"/>
              <a:t>video </a:t>
            </a:r>
            <a:r>
              <a:rPr lang="en-US" dirty="0" smtClean="0"/>
              <a:t> at </a:t>
            </a:r>
            <a:r>
              <a:rPr lang="en-US" dirty="0">
                <a:hlinkClick r:id="rId3"/>
              </a:rPr>
              <a:t>https://www.youtube.com/watch?v=_OAgo68dHkg</a:t>
            </a:r>
            <a:r>
              <a:rPr lang="en-US" dirty="0"/>
              <a:t> </a:t>
            </a:r>
          </a:p>
          <a:p>
            <a:r>
              <a:rPr lang="en-US" dirty="0" smtClean="0"/>
              <a:t>from 7:36 to 8:40,  result in NOTES</a:t>
            </a:r>
            <a:endParaRPr lang="en-US" dirty="0"/>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9546" y="3114467"/>
            <a:ext cx="5869988" cy="3913325"/>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5696" y="1711090"/>
            <a:ext cx="4132116" cy="2522974"/>
          </a:xfrm>
          <a:prstGeom prst="rect">
            <a:avLst/>
          </a:prstGeom>
        </p:spPr>
      </p:pic>
    </p:spTree>
    <p:extLst>
      <p:ext uri="{BB962C8B-B14F-4D97-AF65-F5344CB8AC3E}">
        <p14:creationId xmlns:p14="http://schemas.microsoft.com/office/powerpoint/2010/main" val="257895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Synopsis</a:t>
            </a:r>
            <a:endParaRPr lang="en-US" sz="4000" dirty="0"/>
          </a:p>
        </p:txBody>
      </p:sp>
      <p:sp>
        <p:nvSpPr>
          <p:cNvPr id="3" name="Content Placeholder 2"/>
          <p:cNvSpPr>
            <a:spLocks noGrp="1"/>
          </p:cNvSpPr>
          <p:nvPr>
            <p:ph idx="1"/>
          </p:nvPr>
        </p:nvSpPr>
        <p:spPr>
          <a:xfrm>
            <a:off x="1068803" y="2297642"/>
            <a:ext cx="7440186" cy="4344705"/>
          </a:xfrm>
        </p:spPr>
        <p:txBody>
          <a:bodyPr/>
          <a:lstStyle/>
          <a:p>
            <a:r>
              <a:rPr lang="en-US" dirty="0" smtClean="0"/>
              <a:t>Scene </a:t>
            </a:r>
            <a:r>
              <a:rPr lang="en-US" dirty="0"/>
              <a:t>1: The Coach’s Problems</a:t>
            </a:r>
          </a:p>
          <a:p>
            <a:r>
              <a:rPr lang="en-US" dirty="0"/>
              <a:t>Scene 2: Brainstorming </a:t>
            </a:r>
            <a:r>
              <a:rPr lang="en-US" dirty="0" smtClean="0"/>
              <a:t>Ideas to Improve</a:t>
            </a:r>
            <a:endParaRPr lang="en-US" dirty="0"/>
          </a:p>
          <a:p>
            <a:r>
              <a:rPr lang="en-US" dirty="0"/>
              <a:t>Scene 3: Constructing Analytics</a:t>
            </a:r>
          </a:p>
          <a:p>
            <a:r>
              <a:rPr lang="en-US" dirty="0"/>
              <a:t>Scene 4: The Results! </a:t>
            </a:r>
          </a:p>
          <a:p>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4</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4908" y="2419951"/>
            <a:ext cx="3131662" cy="2538359"/>
          </a:xfrm>
          <a:prstGeom prst="rect">
            <a:avLst/>
          </a:prstGeom>
        </p:spPr>
      </p:pic>
    </p:spTree>
    <p:extLst>
      <p:ext uri="{BB962C8B-B14F-4D97-AF65-F5344CB8AC3E}">
        <p14:creationId xmlns:p14="http://schemas.microsoft.com/office/powerpoint/2010/main" val="4050392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4400" dirty="0" smtClean="0"/>
              <a:t>Giana Creates Some Visuals and Reports</a:t>
            </a:r>
            <a:endParaRPr lang="en-US" sz="4400" dirty="0"/>
          </a:p>
        </p:txBody>
      </p:sp>
      <p:sp>
        <p:nvSpPr>
          <p:cNvPr id="9" name="Content Placeholder 8"/>
          <p:cNvSpPr>
            <a:spLocks noGrp="1"/>
          </p:cNvSpPr>
          <p:nvPr>
            <p:ph idx="1"/>
          </p:nvPr>
        </p:nvSpPr>
        <p:spPr>
          <a:xfrm>
            <a:off x="1262380" y="1865595"/>
            <a:ext cx="3798351" cy="4344705"/>
          </a:xfrm>
        </p:spPr>
        <p:txBody>
          <a:bodyPr/>
          <a:lstStyle/>
          <a:p>
            <a:r>
              <a:rPr lang="en-US" dirty="0" smtClean="0"/>
              <a:t>After gathering the data, Giana creates reports for the 3D- MOT tests, which show the best wide receiver </a:t>
            </a:r>
            <a:r>
              <a:rPr lang="en-US" dirty="0" smtClean="0"/>
              <a:t>recruits</a:t>
            </a:r>
            <a:endParaRPr lang="en-US" dirty="0">
              <a:solidFill>
                <a:srgbClr val="FF0000"/>
              </a:solidFill>
            </a:endParaRPr>
          </a:p>
        </p:txBody>
      </p:sp>
      <p:sp>
        <p:nvSpPr>
          <p:cNvPr id="5" name="Footer Placeholder 4"/>
          <p:cNvSpPr>
            <a:spLocks noGrp="1"/>
          </p:cNvSpPr>
          <p:nvPr>
            <p:ph type="ftr" sz="quarter" idx="11"/>
          </p:nvPr>
        </p:nvSpPr>
        <p:spPr/>
        <p:txBody>
          <a:bodyPr/>
          <a:lstStyle/>
          <a:p>
            <a:r>
              <a:rPr lang="en-US" smtClean="0"/>
              <a:t>© Dr. Dave Enterprises 2015 </a:t>
            </a:r>
            <a:endParaRPr lang="en-US" dirty="0" smtClean="0"/>
          </a:p>
        </p:txBody>
      </p:sp>
      <p:sp>
        <p:nvSpPr>
          <p:cNvPr id="6" name="Slide Number Placeholder 5"/>
          <p:cNvSpPr>
            <a:spLocks noGrp="1"/>
          </p:cNvSpPr>
          <p:nvPr>
            <p:ph type="sldNum" sz="quarter" idx="12"/>
          </p:nvPr>
        </p:nvSpPr>
        <p:spPr/>
        <p:txBody>
          <a:bodyPr/>
          <a:lstStyle/>
          <a:p>
            <a:fld id="{6113E31D-E2AB-40D1-8B51-AFA5AFEF393A}" type="slidenum">
              <a:rPr lang="en-US" smtClean="0"/>
              <a:pPr/>
              <a:t>40</a:t>
            </a:fld>
            <a:endParaRPr lang="en-US" dirty="0"/>
          </a:p>
        </p:txBody>
      </p:sp>
      <p:sp>
        <p:nvSpPr>
          <p:cNvPr id="7" name="Date Placeholder 6"/>
          <p:cNvSpPr>
            <a:spLocks noGrp="1"/>
          </p:cNvSpPr>
          <p:nvPr>
            <p:ph type="dt" sz="half" idx="10"/>
          </p:nvPr>
        </p:nvSpPr>
        <p:spPr/>
        <p:txBody>
          <a:bodyPr/>
          <a:lstStyle/>
          <a:p>
            <a:fld id="{44345DC3-A650-4408-A8A2-8DCEDCC6D2A8}" type="datetime1">
              <a:rPr lang="en-US" smtClean="0"/>
              <a:t>12/15/2015</a:t>
            </a:fld>
            <a:endParaRPr lang="en-US" dirty="0" smtClean="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51440" y="1923509"/>
            <a:ext cx="4049118" cy="3951277"/>
          </a:xfrm>
          <a:prstGeom prst="rect">
            <a:avLst/>
          </a:prstGeom>
        </p:spPr>
      </p:pic>
    </p:spTree>
    <p:extLst>
      <p:ext uri="{BB962C8B-B14F-4D97-AF65-F5344CB8AC3E}">
        <p14:creationId xmlns:p14="http://schemas.microsoft.com/office/powerpoint/2010/main" val="338853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41</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a:picLocks noChangeAspect="1"/>
          </p:cNvPicPr>
          <p:nvPr/>
        </p:nvPicPr>
        <p:blipFill>
          <a:blip r:embed="rId3"/>
          <a:stretch>
            <a:fillRect/>
          </a:stretch>
        </p:blipFill>
        <p:spPr>
          <a:xfrm>
            <a:off x="0" y="122830"/>
            <a:ext cx="12194987" cy="6210300"/>
          </a:xfrm>
          <a:prstGeom prst="rect">
            <a:avLst/>
          </a:prstGeom>
        </p:spPr>
      </p:pic>
    </p:spTree>
    <p:extLst>
      <p:ext uri="{BB962C8B-B14F-4D97-AF65-F5344CB8AC3E}">
        <p14:creationId xmlns:p14="http://schemas.microsoft.com/office/powerpoint/2010/main" val="22564667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90" y="803182"/>
            <a:ext cx="10658628" cy="792897"/>
          </a:xfrm>
        </p:spPr>
        <p:txBody>
          <a:bodyPr>
            <a:noAutofit/>
          </a:bodyPr>
          <a:lstStyle/>
          <a:p>
            <a:r>
              <a:rPr lang="en-US" sz="4000" dirty="0" smtClean="0"/>
              <a:t>Concept 2: Kevin works on Precision Route Running </a:t>
            </a:r>
            <a:endParaRPr lang="en-US" sz="4000"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42</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
        <p:nvSpPr>
          <p:cNvPr id="7" name="TextBox 6"/>
          <p:cNvSpPr txBox="1"/>
          <p:nvPr/>
        </p:nvSpPr>
        <p:spPr>
          <a:xfrm>
            <a:off x="4540469" y="2617075"/>
            <a:ext cx="2254469" cy="3139321"/>
          </a:xfrm>
          <a:prstGeom prst="rect">
            <a:avLst/>
          </a:prstGeom>
          <a:noFill/>
        </p:spPr>
        <p:txBody>
          <a:bodyPr wrap="square" rtlCol="0">
            <a:spAutoFit/>
          </a:bodyPr>
          <a:lstStyle/>
          <a:p>
            <a:r>
              <a:rPr lang="en-US" dirty="0" smtClean="0"/>
              <a:t>Bryant coaches give Kevin several  route-running examples</a:t>
            </a:r>
          </a:p>
          <a:p>
            <a:endParaRPr lang="en-US" dirty="0"/>
          </a:p>
          <a:p>
            <a:r>
              <a:rPr lang="en-US" dirty="0" smtClean="0"/>
              <a:t>We’ll just focus on one example in this </a:t>
            </a:r>
            <a:r>
              <a:rPr lang="en-US" dirty="0" err="1" smtClean="0"/>
              <a:t>writeup</a:t>
            </a:r>
            <a:r>
              <a:rPr lang="en-US" dirty="0" smtClean="0"/>
              <a:t>, but there were several</a:t>
            </a:r>
          </a:p>
          <a:p>
            <a:endParaRPr lang="en-US" dirty="0"/>
          </a:p>
          <a:p>
            <a:r>
              <a:rPr lang="en-US" dirty="0" smtClean="0">
                <a:solidFill>
                  <a:srgbClr val="FF0000"/>
                </a:solidFill>
              </a:rPr>
              <a:t>NEED TO DECIDE IF GPS IS IN/OUT</a:t>
            </a:r>
            <a:endParaRPr lang="en-US" dirty="0">
              <a:solidFill>
                <a:srgbClr val="FF000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3255" y="1961745"/>
            <a:ext cx="5418745" cy="3552950"/>
          </a:xfrm>
          <a:prstGeom prst="rect">
            <a:avLst/>
          </a:prstGeom>
        </p:spPr>
      </p:pic>
      <p:pic>
        <p:nvPicPr>
          <p:cNvPr id="8" name="Picture 7"/>
          <p:cNvPicPr>
            <a:picLocks noChangeAspect="1"/>
          </p:cNvPicPr>
          <p:nvPr/>
        </p:nvPicPr>
        <p:blipFill>
          <a:blip r:embed="rId4"/>
          <a:stretch>
            <a:fillRect/>
          </a:stretch>
        </p:blipFill>
        <p:spPr>
          <a:xfrm>
            <a:off x="426807" y="2541169"/>
            <a:ext cx="3800000" cy="2809524"/>
          </a:xfrm>
          <a:prstGeom prst="rect">
            <a:avLst/>
          </a:prstGeom>
        </p:spPr>
      </p:pic>
    </p:spTree>
    <p:extLst>
      <p:ext uri="{BB962C8B-B14F-4D97-AF65-F5344CB8AC3E}">
        <p14:creationId xmlns:p14="http://schemas.microsoft.com/office/powerpoint/2010/main" val="3923900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Perfect WRANGLER Route </a:t>
            </a:r>
            <a:endParaRPr lang="en-US" sz="4000" dirty="0"/>
          </a:p>
        </p:txBody>
      </p:sp>
      <p:cxnSp>
        <p:nvCxnSpPr>
          <p:cNvPr id="9" name="Straight Connector 8"/>
          <p:cNvCxnSpPr/>
          <p:nvPr/>
        </p:nvCxnSpPr>
        <p:spPr>
          <a:xfrm>
            <a:off x="4360127" y="5664820"/>
            <a:ext cx="345688" cy="3511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306144" y="4491923"/>
            <a:ext cx="345688" cy="3511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1207351" y="1835769"/>
            <a:ext cx="7231953" cy="4391609"/>
          </a:xfrm>
          <a:prstGeom prst="rect">
            <a:avLst/>
          </a:prstGeom>
        </p:spPr>
      </p:pic>
      <p:sp>
        <p:nvSpPr>
          <p:cNvPr id="16" name="Content Placeholder 2"/>
          <p:cNvSpPr>
            <a:spLocks noGrp="1"/>
          </p:cNvSpPr>
          <p:nvPr>
            <p:ph idx="1"/>
          </p:nvPr>
        </p:nvSpPr>
        <p:spPr>
          <a:xfrm>
            <a:off x="8794575" y="1993283"/>
            <a:ext cx="2956050" cy="4351338"/>
          </a:xfrm>
        </p:spPr>
        <p:txBody>
          <a:bodyPr>
            <a:normAutofit fontScale="92500" lnSpcReduction="20000"/>
          </a:bodyPr>
          <a:lstStyle/>
          <a:p>
            <a:pPr marL="0" indent="0">
              <a:buNone/>
            </a:pPr>
            <a:r>
              <a:rPr lang="en-US" b="1" dirty="0" smtClean="0"/>
              <a:t>Start to Cut</a:t>
            </a:r>
          </a:p>
          <a:p>
            <a:r>
              <a:rPr lang="en-US" dirty="0" smtClean="0"/>
              <a:t>4 yards</a:t>
            </a:r>
          </a:p>
          <a:p>
            <a:pPr marL="0" indent="0">
              <a:buNone/>
            </a:pPr>
            <a:r>
              <a:rPr lang="en-US" b="1" dirty="0"/>
              <a:t>A</a:t>
            </a:r>
            <a:r>
              <a:rPr lang="en-US" b="1" dirty="0" smtClean="0"/>
              <a:t>ngle</a:t>
            </a:r>
          </a:p>
          <a:p>
            <a:r>
              <a:rPr lang="en-US" dirty="0" smtClean="0"/>
              <a:t> 45 degrees </a:t>
            </a:r>
          </a:p>
          <a:p>
            <a:pPr marL="0" indent="0">
              <a:buNone/>
            </a:pPr>
            <a:r>
              <a:rPr lang="en-US" b="1" dirty="0" smtClean="0"/>
              <a:t>End Spot</a:t>
            </a:r>
          </a:p>
          <a:p>
            <a:r>
              <a:rPr lang="en-US" dirty="0" smtClean="0"/>
              <a:t>11 yards downfield</a:t>
            </a:r>
            <a:endParaRPr lang="en-US" b="1" dirty="0" smtClean="0"/>
          </a:p>
          <a:p>
            <a:pPr marL="0" indent="0">
              <a:buNone/>
            </a:pPr>
            <a:r>
              <a:rPr lang="en-US" b="1" dirty="0" smtClean="0"/>
              <a:t>Timing</a:t>
            </a:r>
          </a:p>
          <a:p>
            <a:r>
              <a:rPr lang="en-US" dirty="0" smtClean="0"/>
              <a:t>2.2 seconds </a:t>
            </a:r>
          </a:p>
        </p:txBody>
      </p:sp>
    </p:spTree>
    <p:extLst>
      <p:ext uri="{BB962C8B-B14F-4D97-AF65-F5344CB8AC3E}">
        <p14:creationId xmlns:p14="http://schemas.microsoft.com/office/powerpoint/2010/main" val="8107475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Perfect (Yellow) vs. Actual Route (Red)</a:t>
            </a:r>
            <a:br>
              <a:rPr lang="en-US" sz="4000" dirty="0" smtClean="0"/>
            </a:br>
            <a:r>
              <a:rPr lang="en-US" sz="2800" dirty="0" smtClean="0"/>
              <a:t>Geospatial and Timing Deviations</a:t>
            </a:r>
            <a:endParaRPr lang="en-US" sz="4000" dirty="0"/>
          </a:p>
        </p:txBody>
      </p:sp>
      <p:sp>
        <p:nvSpPr>
          <p:cNvPr id="4" name="Content Placeholder 3"/>
          <p:cNvSpPr>
            <a:spLocks noGrp="1"/>
          </p:cNvSpPr>
          <p:nvPr>
            <p:ph idx="1"/>
          </p:nvPr>
        </p:nvSpPr>
        <p:spPr>
          <a:xfrm>
            <a:off x="1262380" y="1865595"/>
            <a:ext cx="2798615" cy="4344705"/>
          </a:xfrm>
        </p:spPr>
        <p:txBody>
          <a:bodyPr/>
          <a:lstStyle/>
          <a:p>
            <a:r>
              <a:rPr lang="en-US" dirty="0" smtClean="0"/>
              <a:t>Auto-align the start points</a:t>
            </a:r>
          </a:p>
          <a:p>
            <a:r>
              <a:rPr lang="en-US" dirty="0" smtClean="0"/>
              <a:t>Can then measure actual timing as well as geospatial deviations</a:t>
            </a:r>
            <a:endParaRPr lang="en-US" dirty="0"/>
          </a:p>
        </p:txBody>
      </p:sp>
      <p:pic>
        <p:nvPicPr>
          <p:cNvPr id="6" name="Picture 5"/>
          <p:cNvPicPr>
            <a:picLocks noChangeAspect="1"/>
          </p:cNvPicPr>
          <p:nvPr/>
        </p:nvPicPr>
        <p:blipFill>
          <a:blip r:embed="rId3"/>
          <a:stretch>
            <a:fillRect/>
          </a:stretch>
        </p:blipFill>
        <p:spPr>
          <a:xfrm>
            <a:off x="4060996" y="1802774"/>
            <a:ext cx="7524897" cy="4470346"/>
          </a:xfrm>
          <a:prstGeom prst="rect">
            <a:avLst/>
          </a:prstGeom>
        </p:spPr>
      </p:pic>
    </p:spTree>
    <p:extLst>
      <p:ext uri="{BB962C8B-B14F-4D97-AF65-F5344CB8AC3E}">
        <p14:creationId xmlns:p14="http://schemas.microsoft.com/office/powerpoint/2010/main" val="28027210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Converting to Scores</a:t>
            </a:r>
            <a:endParaRPr lang="en-US" sz="4000" dirty="0"/>
          </a:p>
        </p:txBody>
      </p:sp>
      <p:sp>
        <p:nvSpPr>
          <p:cNvPr id="3" name="Content Placeholder 2"/>
          <p:cNvSpPr>
            <a:spLocks noGrp="1"/>
          </p:cNvSpPr>
          <p:nvPr>
            <p:ph idx="1"/>
          </p:nvPr>
        </p:nvSpPr>
        <p:spPr>
          <a:xfrm>
            <a:off x="1262380" y="1865595"/>
            <a:ext cx="6872627" cy="4344705"/>
          </a:xfrm>
        </p:spPr>
        <p:txBody>
          <a:bodyPr>
            <a:normAutofit fontScale="92500"/>
          </a:bodyPr>
          <a:lstStyle/>
          <a:p>
            <a:r>
              <a:rPr lang="en-US" dirty="0" smtClean="0"/>
              <a:t>Geospatial Deviations contribute 50% to the weighted score </a:t>
            </a:r>
          </a:p>
          <a:p>
            <a:r>
              <a:rPr lang="en-US" dirty="0" smtClean="0"/>
              <a:t>Timing Deviations contribute another 50%</a:t>
            </a:r>
          </a:p>
          <a:p>
            <a:r>
              <a:rPr lang="en-US" dirty="0" smtClean="0"/>
              <a:t>Then we normalize everything to a 5 point scale </a:t>
            </a:r>
          </a:p>
          <a:p>
            <a:pPr lvl="1"/>
            <a:r>
              <a:rPr lang="en-US" dirty="0" smtClean="0"/>
              <a:t>5.0 would be no deviations in space or time</a:t>
            </a:r>
          </a:p>
          <a:p>
            <a:pPr lvl="1"/>
            <a:r>
              <a:rPr lang="en-US" dirty="0" smtClean="0"/>
              <a:t>This player’s score across 5 route runs was an average of 2.5 – just average </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45</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2"/>
          <a:stretch>
            <a:fillRect/>
          </a:stretch>
        </p:blipFill>
        <p:spPr>
          <a:xfrm>
            <a:off x="8371490" y="151415"/>
            <a:ext cx="3328987" cy="6187446"/>
          </a:xfrm>
          <a:prstGeom prst="rect">
            <a:avLst/>
          </a:prstGeom>
        </p:spPr>
      </p:pic>
    </p:spTree>
    <p:extLst>
      <p:ext uri="{BB962C8B-B14F-4D97-AF65-F5344CB8AC3E}">
        <p14:creationId xmlns:p14="http://schemas.microsoft.com/office/powerpoint/2010/main" val="114311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817370"/>
            <a:ext cx="12249061" cy="5000105"/>
          </a:xfrm>
        </p:spPr>
      </p:pic>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46</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Tree>
    <p:extLst>
      <p:ext uri="{BB962C8B-B14F-4D97-AF65-F5344CB8AC3E}">
        <p14:creationId xmlns:p14="http://schemas.microsoft.com/office/powerpoint/2010/main" val="21615541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Computing the Overall Scores </a:t>
            </a:r>
            <a:endParaRPr lang="en-US" sz="4000" dirty="0"/>
          </a:p>
        </p:txBody>
      </p:sp>
      <p:sp>
        <p:nvSpPr>
          <p:cNvPr id="3" name="Content Placeholder 2"/>
          <p:cNvSpPr>
            <a:spLocks noGrp="1"/>
          </p:cNvSpPr>
          <p:nvPr>
            <p:ph idx="1"/>
          </p:nvPr>
        </p:nvSpPr>
        <p:spPr/>
        <p:txBody>
          <a:bodyPr>
            <a:normAutofit lnSpcReduction="10000"/>
          </a:bodyPr>
          <a:lstStyle/>
          <a:p>
            <a:r>
              <a:rPr lang="en-US" dirty="0" smtClean="0"/>
              <a:t>We then do a bubble plot of the route running precision scores against the average of the other tests we did (including some of the traditional tests the coach was using).  Bubble size indicates variance in the each test, against weighted overall all tests. Bigger bubbles indicate more consistency.</a:t>
            </a:r>
          </a:p>
          <a:p>
            <a:r>
              <a:rPr lang="en-US" dirty="0" smtClean="0"/>
              <a:t>This allows us to see – in the upper right quadrant – the best recruits </a:t>
            </a:r>
          </a:p>
          <a:p>
            <a:r>
              <a:rPr lang="en-US" dirty="0" smtClean="0"/>
              <a:t>We pick out the 5</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47</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Tree>
    <p:extLst>
      <p:ext uri="{BB962C8B-B14F-4D97-AF65-F5344CB8AC3E}">
        <p14:creationId xmlns:p14="http://schemas.microsoft.com/office/powerpoint/2010/main" val="2757418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48</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
        <p:nvSpPr>
          <p:cNvPr id="7" name="Title 6"/>
          <p:cNvSpPr>
            <a:spLocks noGrp="1"/>
          </p:cNvSpPr>
          <p:nvPr>
            <p:ph type="title"/>
          </p:nvPr>
        </p:nvSpPr>
        <p:spPr/>
        <p:txBody>
          <a:bodyPr/>
          <a:lstStyle/>
          <a:p>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6678" y="578703"/>
            <a:ext cx="11685905" cy="5397884"/>
          </a:xfrm>
          <a:prstGeom prst="rect">
            <a:avLst/>
          </a:prstGeom>
        </p:spPr>
      </p:pic>
    </p:spTree>
    <p:extLst>
      <p:ext uri="{BB962C8B-B14F-4D97-AF65-F5344CB8AC3E}">
        <p14:creationId xmlns:p14="http://schemas.microsoft.com/office/powerpoint/2010/main" val="30036989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a:bodyPr>
          <a:lstStyle/>
          <a:p>
            <a:r>
              <a:rPr lang="en-US" sz="4000" dirty="0" smtClean="0"/>
              <a:t>Our Choices </a:t>
            </a:r>
            <a:endParaRPr lang="en-US" sz="4000" dirty="0"/>
          </a:p>
        </p:txBody>
      </p:sp>
      <p:pic>
        <p:nvPicPr>
          <p:cNvPr id="3" name="Picture 2"/>
          <p:cNvPicPr>
            <a:picLocks noChangeAspect="1"/>
          </p:cNvPicPr>
          <p:nvPr/>
        </p:nvPicPr>
        <p:blipFill>
          <a:blip r:embed="rId3"/>
          <a:stretch>
            <a:fillRect/>
          </a:stretch>
        </p:blipFill>
        <p:spPr>
          <a:xfrm>
            <a:off x="1014740" y="2061013"/>
            <a:ext cx="10067925" cy="3524250"/>
          </a:xfrm>
          <a:prstGeom prst="rect">
            <a:avLst/>
          </a:prstGeom>
        </p:spPr>
      </p:pic>
    </p:spTree>
    <p:extLst>
      <p:ext uri="{BB962C8B-B14F-4D97-AF65-F5344CB8AC3E}">
        <p14:creationId xmlns:p14="http://schemas.microsoft.com/office/powerpoint/2010/main" val="3587230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Intro - Bryant University</a:t>
            </a:r>
            <a:endParaRPr lang="en-US" sz="4000" dirty="0"/>
          </a:p>
        </p:txBody>
      </p:sp>
      <p:sp>
        <p:nvSpPr>
          <p:cNvPr id="3" name="Content Placeholder 2"/>
          <p:cNvSpPr>
            <a:spLocks noGrp="1"/>
          </p:cNvSpPr>
          <p:nvPr>
            <p:ph idx="1"/>
          </p:nvPr>
        </p:nvSpPr>
        <p:spPr>
          <a:xfrm>
            <a:off x="765085" y="1910731"/>
            <a:ext cx="4760048" cy="4344705"/>
          </a:xfrm>
        </p:spPr>
        <p:txBody>
          <a:bodyPr>
            <a:normAutofit fontScale="92500"/>
          </a:bodyPr>
          <a:lstStyle/>
          <a:p>
            <a:r>
              <a:rPr lang="en-US" dirty="0" smtClean="0"/>
              <a:t>Located in beautiful Smithfield, Rhode Island</a:t>
            </a:r>
          </a:p>
          <a:p>
            <a:r>
              <a:rPr lang="en-US" dirty="0" smtClean="0"/>
              <a:t>3700 students, many studying business </a:t>
            </a:r>
          </a:p>
          <a:p>
            <a:r>
              <a:rPr lang="en-US" dirty="0" smtClean="0"/>
              <a:t>One of the smallest schools in NCAA Division 1 sports</a:t>
            </a:r>
          </a:p>
          <a:p>
            <a:r>
              <a:rPr lang="en-US" dirty="0" smtClean="0"/>
              <a:t>Competes in the Northeast Conference in 10 men’s and 10 women’s sports</a:t>
            </a:r>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5</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
        <p:nvSpPr>
          <p:cNvPr id="9" name="TextBox 8"/>
          <p:cNvSpPr txBox="1"/>
          <p:nvPr/>
        </p:nvSpPr>
        <p:spPr>
          <a:xfrm>
            <a:off x="3491950" y="6429744"/>
            <a:ext cx="4541500" cy="369332"/>
          </a:xfrm>
          <a:prstGeom prst="rect">
            <a:avLst/>
          </a:prstGeom>
          <a:solidFill>
            <a:schemeClr val="bg1"/>
          </a:solidFill>
        </p:spPr>
        <p:txBody>
          <a:bodyPr wrap="none" rtlCol="0">
            <a:spAutoFit/>
          </a:bodyPr>
          <a:lstStyle/>
          <a:p>
            <a:r>
              <a:rPr lang="en-US" dirty="0"/>
              <a:t>https://en.wikipedia.org/wiki/Bryant_Bulldogs</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2700" y="2386537"/>
            <a:ext cx="6176398" cy="2950304"/>
          </a:xfrm>
          <a:prstGeom prst="rect">
            <a:avLst/>
          </a:prstGeom>
        </p:spPr>
      </p:pic>
    </p:spTree>
    <p:extLst>
      <p:ext uri="{BB962C8B-B14F-4D97-AF65-F5344CB8AC3E}">
        <p14:creationId xmlns:p14="http://schemas.microsoft.com/office/powerpoint/2010/main" val="27242700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Kevin Does a Regression to Find Key Factors</a:t>
            </a:r>
            <a:endParaRPr lang="en-US" sz="4000" dirty="0"/>
          </a:p>
        </p:txBody>
      </p:sp>
      <p:sp>
        <p:nvSpPr>
          <p:cNvPr id="3" name="Content Placeholder 2"/>
          <p:cNvSpPr>
            <a:spLocks noGrp="1"/>
          </p:cNvSpPr>
          <p:nvPr>
            <p:ph idx="1"/>
          </p:nvPr>
        </p:nvSpPr>
        <p:spPr>
          <a:xfrm>
            <a:off x="1262380" y="1865595"/>
            <a:ext cx="9864407" cy="4344705"/>
          </a:xfrm>
        </p:spPr>
        <p:txBody>
          <a:bodyPr>
            <a:normAutofit/>
          </a:bodyPr>
          <a:lstStyle/>
          <a:p>
            <a:r>
              <a:rPr lang="en-US" dirty="0" smtClean="0"/>
              <a:t>Do the new tests have good predictive value? </a:t>
            </a:r>
          </a:p>
          <a:p>
            <a:r>
              <a:rPr lang="en-US" dirty="0" smtClean="0"/>
              <a:t>Over the course of the season, we gather more information to help us hone the tests for the next time</a:t>
            </a:r>
          </a:p>
          <a:p>
            <a:r>
              <a:rPr lang="en-US" dirty="0" smtClean="0"/>
              <a:t>For the 20 recruits with 5 samples per test, we have enough data to do regression testing</a:t>
            </a:r>
          </a:p>
          <a:p>
            <a:r>
              <a:rPr lang="en-US" dirty="0" smtClean="0"/>
              <a:t>We find that MOT and Gaze Accuracy are good tests, better than, for example hand size (one of our old metrics)</a:t>
            </a:r>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50</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Tree>
    <p:extLst>
      <p:ext uri="{BB962C8B-B14F-4D97-AF65-F5344CB8AC3E}">
        <p14:creationId xmlns:p14="http://schemas.microsoft.com/office/powerpoint/2010/main" val="18690706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51</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3"/>
          <a:stretch>
            <a:fillRect/>
          </a:stretch>
        </p:blipFill>
        <p:spPr>
          <a:xfrm>
            <a:off x="0" y="1116240"/>
            <a:ext cx="12270539" cy="4653940"/>
          </a:xfrm>
          <a:prstGeom prst="rect">
            <a:avLst/>
          </a:prstGeom>
        </p:spPr>
      </p:pic>
    </p:spTree>
    <p:extLst>
      <p:ext uri="{BB962C8B-B14F-4D97-AF65-F5344CB8AC3E}">
        <p14:creationId xmlns:p14="http://schemas.microsoft.com/office/powerpoint/2010/main" val="7819466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790123"/>
            <a:ext cx="10058400" cy="792897"/>
          </a:xfrm>
        </p:spPr>
        <p:txBody>
          <a:bodyPr>
            <a:noAutofit/>
          </a:bodyPr>
          <a:lstStyle/>
          <a:p>
            <a:r>
              <a:rPr lang="en-US" sz="4000" dirty="0"/>
              <a:t>(</a:t>
            </a:r>
            <a:r>
              <a:rPr lang="en-US" sz="4000" dirty="0">
                <a:solidFill>
                  <a:srgbClr val="FF0000"/>
                </a:solidFill>
              </a:rPr>
              <a:t>BACKGROUND – Not in Video </a:t>
            </a:r>
            <a:r>
              <a:rPr lang="en-US" sz="4000" dirty="0"/>
              <a:t>) </a:t>
            </a:r>
            <a:br>
              <a:rPr lang="en-US" sz="4000" dirty="0"/>
            </a:br>
            <a:r>
              <a:rPr lang="en-US" sz="4000" dirty="0" smtClean="0"/>
              <a:t>Approach also works for Linebackers </a:t>
            </a:r>
            <a:endParaRPr lang="en-US" sz="4000" dirty="0"/>
          </a:p>
        </p:txBody>
      </p:sp>
      <p:sp>
        <p:nvSpPr>
          <p:cNvPr id="3" name="Content Placeholder 2"/>
          <p:cNvSpPr>
            <a:spLocks noGrp="1"/>
          </p:cNvSpPr>
          <p:nvPr>
            <p:ph idx="1"/>
          </p:nvPr>
        </p:nvSpPr>
        <p:spPr/>
        <p:txBody>
          <a:bodyPr>
            <a:normAutofit/>
          </a:bodyPr>
          <a:lstStyle/>
          <a:p>
            <a:r>
              <a:rPr lang="en-US" dirty="0" smtClean="0"/>
              <a:t>Can think we can use the MOT and Precision Route Tagging also for Defensive players</a:t>
            </a:r>
          </a:p>
          <a:p>
            <a:r>
              <a:rPr lang="en-US" dirty="0" smtClean="0"/>
              <a:t>However, there is a HUGE difference – the offense KNOWS what play they are running. Linebackers and Safeties (defense) have to read and react – quickly </a:t>
            </a:r>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52</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Tree>
    <p:extLst>
      <p:ext uri="{BB962C8B-B14F-4D97-AF65-F5344CB8AC3E}">
        <p14:creationId xmlns:p14="http://schemas.microsoft.com/office/powerpoint/2010/main" val="28415851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txBox="1">
            <a:spLocks/>
          </p:cNvSpPr>
          <p:nvPr/>
        </p:nvSpPr>
        <p:spPr>
          <a:xfrm>
            <a:off x="6442129" y="6759756"/>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 Dr. Dave Enterprises 2015 </a:t>
            </a:r>
            <a:endParaRPr lang="en-US" dirty="0" smtClean="0"/>
          </a:p>
        </p:txBody>
      </p:sp>
      <p:sp>
        <p:nvSpPr>
          <p:cNvPr id="2" name="Title 1"/>
          <p:cNvSpPr>
            <a:spLocks noGrp="1"/>
          </p:cNvSpPr>
          <p:nvPr>
            <p:ph type="title"/>
          </p:nvPr>
        </p:nvSpPr>
        <p:spPr>
          <a:xfrm>
            <a:off x="651102" y="925906"/>
            <a:ext cx="11370425" cy="792897"/>
          </a:xfrm>
        </p:spPr>
        <p:txBody>
          <a:bodyPr>
            <a:noAutofit/>
          </a:bodyPr>
          <a:lstStyle/>
          <a:p>
            <a:r>
              <a:rPr lang="en-US" sz="4000" dirty="0"/>
              <a:t>(</a:t>
            </a:r>
            <a:r>
              <a:rPr lang="en-US" sz="4000" dirty="0">
                <a:solidFill>
                  <a:srgbClr val="FF0000"/>
                </a:solidFill>
              </a:rPr>
              <a:t>BACKGROUND – Not in Video </a:t>
            </a:r>
            <a:r>
              <a:rPr lang="en-US" sz="4000" dirty="0"/>
              <a:t>) </a:t>
            </a:r>
            <a:br>
              <a:rPr lang="en-US" sz="4000" dirty="0"/>
            </a:br>
            <a:r>
              <a:rPr lang="en-US" sz="4000" dirty="0" smtClean="0"/>
              <a:t>Linebacker Defense: “Tango”</a:t>
            </a:r>
            <a:br>
              <a:rPr lang="en-US" sz="4000" dirty="0" smtClean="0"/>
            </a:br>
            <a:r>
              <a:rPr lang="en-US" sz="4000" dirty="0" smtClean="0"/>
              <a:t>Expects run up the middle or short pass</a:t>
            </a:r>
            <a:endParaRPr lang="en-US" sz="4000" dirty="0"/>
          </a:p>
        </p:txBody>
      </p:sp>
      <p:sp>
        <p:nvSpPr>
          <p:cNvPr id="3" name="Content Placeholder 2"/>
          <p:cNvSpPr>
            <a:spLocks noGrp="1"/>
          </p:cNvSpPr>
          <p:nvPr>
            <p:ph idx="1"/>
          </p:nvPr>
        </p:nvSpPr>
        <p:spPr>
          <a:xfrm>
            <a:off x="651102" y="1952674"/>
            <a:ext cx="4032592" cy="4344705"/>
          </a:xfrm>
        </p:spPr>
        <p:txBody>
          <a:bodyPr>
            <a:normAutofit fontScale="92500" lnSpcReduction="10000"/>
          </a:bodyPr>
          <a:lstStyle/>
          <a:p>
            <a:r>
              <a:rPr lang="en-US" dirty="0" smtClean="0"/>
              <a:t>Red for Runner, </a:t>
            </a:r>
            <a:r>
              <a:rPr lang="en-US" dirty="0"/>
              <a:t>B</a:t>
            </a:r>
            <a:r>
              <a:rPr lang="en-US" dirty="0" smtClean="0"/>
              <a:t>lue for the linebacker (defender)</a:t>
            </a:r>
          </a:p>
          <a:p>
            <a:r>
              <a:rPr lang="en-US" dirty="0"/>
              <a:t>Expects run up middle or short </a:t>
            </a:r>
            <a:r>
              <a:rPr lang="en-US" dirty="0" smtClean="0"/>
              <a:t>pass</a:t>
            </a:r>
          </a:p>
          <a:p>
            <a:r>
              <a:rPr lang="en-US" dirty="0" smtClean="0"/>
              <a:t>Measures distance between linebacker and runner who goes out for pass after the line of scrimmage</a:t>
            </a:r>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53</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a:picLocks noChangeAspect="1"/>
          </p:cNvPicPr>
          <p:nvPr/>
        </p:nvPicPr>
        <p:blipFill>
          <a:blip r:embed="rId3"/>
          <a:stretch>
            <a:fillRect/>
          </a:stretch>
        </p:blipFill>
        <p:spPr>
          <a:xfrm>
            <a:off x="4967995" y="2367883"/>
            <a:ext cx="7180952" cy="3514286"/>
          </a:xfrm>
          <a:prstGeom prst="rect">
            <a:avLst/>
          </a:prstGeom>
        </p:spPr>
      </p:pic>
      <p:sp>
        <p:nvSpPr>
          <p:cNvPr id="7" name="Oval 6"/>
          <p:cNvSpPr/>
          <p:nvPr/>
        </p:nvSpPr>
        <p:spPr>
          <a:xfrm>
            <a:off x="4898485" y="3159658"/>
            <a:ext cx="981126" cy="15246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379150" y="3398469"/>
            <a:ext cx="740039" cy="1046989"/>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906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txBox="1">
            <a:spLocks/>
          </p:cNvSpPr>
          <p:nvPr/>
        </p:nvSpPr>
        <p:spPr>
          <a:xfrm>
            <a:off x="6442129" y="6759756"/>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 Dr. Dave Enterprises 2015 </a:t>
            </a:r>
            <a:endParaRPr lang="en-US" dirty="0" smtClean="0"/>
          </a:p>
        </p:txBody>
      </p:sp>
      <p:sp>
        <p:nvSpPr>
          <p:cNvPr id="2" name="Title 1"/>
          <p:cNvSpPr>
            <a:spLocks noGrp="1"/>
          </p:cNvSpPr>
          <p:nvPr>
            <p:ph type="title"/>
          </p:nvPr>
        </p:nvSpPr>
        <p:spPr>
          <a:xfrm>
            <a:off x="642158" y="872443"/>
            <a:ext cx="11370425" cy="792897"/>
          </a:xfrm>
        </p:spPr>
        <p:txBody>
          <a:bodyPr>
            <a:noAutofit/>
          </a:bodyPr>
          <a:lstStyle/>
          <a:p>
            <a:r>
              <a:rPr lang="en-US" sz="4000" dirty="0"/>
              <a:t>(</a:t>
            </a:r>
            <a:r>
              <a:rPr lang="en-US" sz="4000" dirty="0">
                <a:solidFill>
                  <a:srgbClr val="FF0000"/>
                </a:solidFill>
              </a:rPr>
              <a:t>BACKGROUND – Not in </a:t>
            </a:r>
            <a:r>
              <a:rPr lang="en-US" sz="4000" dirty="0" smtClean="0">
                <a:solidFill>
                  <a:srgbClr val="FF0000"/>
                </a:solidFill>
              </a:rPr>
              <a:t>Video, animated </a:t>
            </a:r>
            <a:r>
              <a:rPr lang="en-US" sz="4000" dirty="0"/>
              <a:t>) </a:t>
            </a:r>
            <a:br>
              <a:rPr lang="en-US" sz="4000" dirty="0"/>
            </a:br>
            <a:r>
              <a:rPr lang="en-US" sz="4000" dirty="0"/>
              <a:t>Linebacker </a:t>
            </a:r>
            <a:r>
              <a:rPr lang="en-US" sz="4000" dirty="0" smtClean="0"/>
              <a:t>Defense: Tango</a:t>
            </a:r>
            <a:br>
              <a:rPr lang="en-US" sz="4000" dirty="0" smtClean="0"/>
            </a:br>
            <a:r>
              <a:rPr lang="en-US" sz="4000" dirty="0" smtClean="0"/>
              <a:t>Map from video to animated points, geometry</a:t>
            </a:r>
            <a:endParaRPr lang="en-US" sz="4000" dirty="0"/>
          </a:p>
        </p:txBody>
      </p:sp>
      <p:sp>
        <p:nvSpPr>
          <p:cNvPr id="3" name="Content Placeholder 2"/>
          <p:cNvSpPr>
            <a:spLocks noGrp="1"/>
          </p:cNvSpPr>
          <p:nvPr>
            <p:ph idx="1"/>
          </p:nvPr>
        </p:nvSpPr>
        <p:spPr>
          <a:xfrm>
            <a:off x="651102" y="1952674"/>
            <a:ext cx="4032592" cy="4344705"/>
          </a:xfrm>
        </p:spPr>
        <p:txBody>
          <a:bodyPr>
            <a:normAutofit fontScale="92500" lnSpcReduction="10000"/>
          </a:bodyPr>
          <a:lstStyle/>
          <a:p>
            <a:r>
              <a:rPr lang="en-US" dirty="0" smtClean="0"/>
              <a:t>Animation – Red for Runner Receiver, blue line for defender</a:t>
            </a:r>
          </a:p>
          <a:p>
            <a:r>
              <a:rPr lang="en-US" dirty="0" smtClean="0"/>
              <a:t>Measure defense delta</a:t>
            </a:r>
          </a:p>
          <a:p>
            <a:r>
              <a:rPr lang="en-US" sz="2400" dirty="0" smtClean="0"/>
              <a:t>1</a:t>
            </a:r>
            <a:r>
              <a:rPr lang="en-US" sz="2400" baseline="30000" dirty="0" smtClean="0"/>
              <a:t>st</a:t>
            </a:r>
            <a:r>
              <a:rPr lang="en-US" sz="2400" dirty="0" smtClean="0"/>
              <a:t> second doesn’t count </a:t>
            </a:r>
          </a:p>
          <a:p>
            <a:pPr lvl="1"/>
            <a:r>
              <a:rPr lang="en-US" dirty="0" smtClean="0"/>
              <a:t>@LOS:      4.0 yards</a:t>
            </a:r>
          </a:p>
          <a:p>
            <a:pPr lvl="1"/>
            <a:r>
              <a:rPr lang="en-US" dirty="0" smtClean="0"/>
              <a:t>@+1sec:  </a:t>
            </a:r>
            <a:r>
              <a:rPr lang="en-US" dirty="0" smtClean="0">
                <a:solidFill>
                  <a:srgbClr val="FF0000"/>
                </a:solidFill>
              </a:rPr>
              <a:t>3.5 yards</a:t>
            </a:r>
          </a:p>
          <a:p>
            <a:pPr lvl="1"/>
            <a:r>
              <a:rPr lang="en-US" dirty="0" smtClean="0">
                <a:solidFill>
                  <a:srgbClr val="FF0000"/>
                </a:solidFill>
              </a:rPr>
              <a:t>@+2sec:  </a:t>
            </a:r>
            <a:r>
              <a:rPr lang="en-US" dirty="0">
                <a:solidFill>
                  <a:srgbClr val="FF0000"/>
                </a:solidFill>
              </a:rPr>
              <a:t>1</a:t>
            </a:r>
            <a:r>
              <a:rPr lang="en-US" dirty="0" smtClean="0">
                <a:solidFill>
                  <a:srgbClr val="FF0000"/>
                </a:solidFill>
              </a:rPr>
              <a:t>.5 yards</a:t>
            </a:r>
          </a:p>
          <a:p>
            <a:pPr lvl="1"/>
            <a:r>
              <a:rPr lang="en-US" dirty="0" smtClean="0">
                <a:solidFill>
                  <a:srgbClr val="FF0000"/>
                </a:solidFill>
              </a:rPr>
              <a:t>@              ----------</a:t>
            </a:r>
          </a:p>
          <a:p>
            <a:pPr lvl="1"/>
            <a:r>
              <a:rPr lang="en-US" dirty="0">
                <a:solidFill>
                  <a:srgbClr val="FF0000"/>
                </a:solidFill>
              </a:rPr>
              <a:t> </a:t>
            </a:r>
            <a:r>
              <a:rPr lang="en-US" dirty="0" smtClean="0">
                <a:solidFill>
                  <a:srgbClr val="FF0000"/>
                </a:solidFill>
              </a:rPr>
              <a:t>                5.0  yards</a:t>
            </a:r>
          </a:p>
          <a:p>
            <a:pPr lvl="1"/>
            <a:r>
              <a:rPr lang="en-US" dirty="0" smtClean="0"/>
              <a:t>RATING: EXCEPTIONAL </a:t>
            </a:r>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54</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cxnSp>
        <p:nvCxnSpPr>
          <p:cNvPr id="9" name="Straight Connector 8"/>
          <p:cNvCxnSpPr>
            <a:stCxn id="55" idx="1"/>
          </p:cNvCxnSpPr>
          <p:nvPr/>
        </p:nvCxnSpPr>
        <p:spPr>
          <a:xfrm flipH="1">
            <a:off x="5933862" y="3364195"/>
            <a:ext cx="2234505" cy="21106"/>
          </a:xfrm>
          <a:prstGeom prst="line">
            <a:avLst/>
          </a:prstGeom>
          <a:ln w="57150">
            <a:solidFill>
              <a:srgbClr val="FF0000"/>
            </a:solidFill>
            <a:headEnd type="arrow"/>
          </a:ln>
        </p:spPr>
        <p:style>
          <a:lnRef idx="1">
            <a:schemeClr val="accent1"/>
          </a:lnRef>
          <a:fillRef idx="0">
            <a:schemeClr val="accent1"/>
          </a:fillRef>
          <a:effectRef idx="0">
            <a:schemeClr val="accent1"/>
          </a:effectRef>
          <a:fontRef idx="minor">
            <a:schemeClr val="tx1"/>
          </a:fontRef>
        </p:style>
      </p:cxnSp>
      <p:sp>
        <p:nvSpPr>
          <p:cNvPr id="47" name="Regular Pentagon 46"/>
          <p:cNvSpPr/>
          <p:nvPr/>
        </p:nvSpPr>
        <p:spPr>
          <a:xfrm>
            <a:off x="5645143" y="3257809"/>
            <a:ext cx="340622" cy="254984"/>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gular Pentagon 51"/>
          <p:cNvSpPr/>
          <p:nvPr/>
        </p:nvSpPr>
        <p:spPr>
          <a:xfrm>
            <a:off x="10231451" y="2791862"/>
            <a:ext cx="340622" cy="254984"/>
          </a:xfrm>
          <a:prstGeom prst="pen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8168367" y="2704116"/>
            <a:ext cx="2063084" cy="817668"/>
            <a:chOff x="8168367" y="2704116"/>
            <a:chExt cx="2063084" cy="817668"/>
          </a:xfrm>
        </p:grpSpPr>
        <p:cxnSp>
          <p:nvCxnSpPr>
            <p:cNvPr id="28" name="Straight Connector 27"/>
            <p:cNvCxnSpPr/>
            <p:nvPr/>
          </p:nvCxnSpPr>
          <p:spPr>
            <a:xfrm flipV="1">
              <a:off x="8458200" y="2955037"/>
              <a:ext cx="1773251" cy="441772"/>
            </a:xfrm>
            <a:prstGeom prst="line">
              <a:avLst/>
            </a:prstGeom>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8168367" y="2704116"/>
              <a:ext cx="1306442" cy="817668"/>
              <a:chOff x="8168367" y="2704116"/>
              <a:chExt cx="1306442" cy="817668"/>
            </a:xfrm>
          </p:grpSpPr>
          <p:sp>
            <p:nvSpPr>
              <p:cNvPr id="55" name="Regular Pentagon 54"/>
              <p:cNvSpPr/>
              <p:nvPr/>
            </p:nvSpPr>
            <p:spPr>
              <a:xfrm>
                <a:off x="8168367" y="3266800"/>
                <a:ext cx="340622" cy="254984"/>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335010" y="2704116"/>
                <a:ext cx="1139799" cy="369332"/>
              </a:xfrm>
              <a:prstGeom prst="rect">
                <a:avLst/>
              </a:prstGeom>
              <a:noFill/>
            </p:spPr>
            <p:txBody>
              <a:bodyPr wrap="none" rtlCol="0">
                <a:spAutoFit/>
              </a:bodyPr>
              <a:lstStyle/>
              <a:p>
                <a:r>
                  <a:rPr lang="en-US" dirty="0" smtClean="0"/>
                  <a:t>4.0 @ LOS</a:t>
                </a:r>
                <a:endParaRPr lang="en-US" dirty="0"/>
              </a:p>
            </p:txBody>
          </p:sp>
        </p:grpSp>
      </p:grpSp>
      <p:grpSp>
        <p:nvGrpSpPr>
          <p:cNvPr id="70" name="Group 69"/>
          <p:cNvGrpSpPr/>
          <p:nvPr/>
        </p:nvGrpSpPr>
        <p:grpSpPr>
          <a:xfrm>
            <a:off x="8457688" y="3440939"/>
            <a:ext cx="2584728" cy="716315"/>
            <a:chOff x="8545319" y="3423286"/>
            <a:chExt cx="2584728" cy="716315"/>
          </a:xfrm>
        </p:grpSpPr>
        <p:cxnSp>
          <p:nvCxnSpPr>
            <p:cNvPr id="11" name="Straight Connector 10"/>
            <p:cNvCxnSpPr/>
            <p:nvPr/>
          </p:nvCxnSpPr>
          <p:spPr>
            <a:xfrm flipH="1" flipV="1">
              <a:off x="8545319" y="3423286"/>
              <a:ext cx="1260700" cy="196996"/>
            </a:xfrm>
            <a:prstGeom prst="line">
              <a:avLst/>
            </a:prstGeom>
            <a:ln w="57150">
              <a:solidFill>
                <a:srgbClr val="FF0000"/>
              </a:solidFill>
              <a:headEnd type="arrow"/>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9734587" y="3521784"/>
              <a:ext cx="1395460" cy="617817"/>
              <a:chOff x="9734587" y="3521784"/>
              <a:chExt cx="1395460" cy="617817"/>
            </a:xfrm>
          </p:grpSpPr>
          <p:sp>
            <p:nvSpPr>
              <p:cNvPr id="54" name="Regular Pentagon 53"/>
              <p:cNvSpPr/>
              <p:nvPr/>
            </p:nvSpPr>
            <p:spPr>
              <a:xfrm>
                <a:off x="10789425" y="3547069"/>
                <a:ext cx="340622" cy="254984"/>
              </a:xfrm>
              <a:prstGeom prst="pen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gular Pentagon 55"/>
              <p:cNvSpPr/>
              <p:nvPr/>
            </p:nvSpPr>
            <p:spPr>
              <a:xfrm>
                <a:off x="9734587" y="3521784"/>
                <a:ext cx="340622" cy="254984"/>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9784716" y="3593734"/>
                <a:ext cx="960205" cy="36155"/>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0146388" y="3770269"/>
                <a:ext cx="476412" cy="369332"/>
              </a:xfrm>
              <a:prstGeom prst="rect">
                <a:avLst/>
              </a:prstGeom>
              <a:noFill/>
            </p:spPr>
            <p:txBody>
              <a:bodyPr wrap="none" rtlCol="0">
                <a:spAutoFit/>
              </a:bodyPr>
              <a:lstStyle/>
              <a:p>
                <a:r>
                  <a:rPr lang="en-US" dirty="0" smtClean="0"/>
                  <a:t>3.5</a:t>
                </a:r>
                <a:endParaRPr lang="en-US" dirty="0"/>
              </a:p>
            </p:txBody>
          </p:sp>
        </p:grpSp>
      </p:grpSp>
      <p:grpSp>
        <p:nvGrpSpPr>
          <p:cNvPr id="85" name="Group 84"/>
          <p:cNvGrpSpPr/>
          <p:nvPr/>
        </p:nvGrpSpPr>
        <p:grpSpPr>
          <a:xfrm>
            <a:off x="9614405" y="3794421"/>
            <a:ext cx="1246323" cy="1275810"/>
            <a:chOff x="9614405" y="3794421"/>
            <a:chExt cx="1246323" cy="1275810"/>
          </a:xfrm>
        </p:grpSpPr>
        <p:sp>
          <p:nvSpPr>
            <p:cNvPr id="57" name="Regular Pentagon 56"/>
            <p:cNvSpPr/>
            <p:nvPr/>
          </p:nvSpPr>
          <p:spPr>
            <a:xfrm>
              <a:off x="9614405" y="4729300"/>
              <a:ext cx="340622" cy="254984"/>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p:cNvGrpSpPr/>
            <p:nvPr/>
          </p:nvGrpSpPr>
          <p:grpSpPr>
            <a:xfrm>
              <a:off x="9784716" y="3794421"/>
              <a:ext cx="1076012" cy="1275810"/>
              <a:chOff x="9721100" y="3825932"/>
              <a:chExt cx="1076012" cy="1275810"/>
            </a:xfrm>
          </p:grpSpPr>
          <p:cxnSp>
            <p:nvCxnSpPr>
              <p:cNvPr id="63" name="Straight Connector 62"/>
              <p:cNvCxnSpPr>
                <a:stCxn id="57" idx="0"/>
                <a:endCxn id="56" idx="3"/>
              </p:cNvCxnSpPr>
              <p:nvPr/>
            </p:nvCxnSpPr>
            <p:spPr>
              <a:xfrm flipV="1">
                <a:off x="9721100" y="3825932"/>
                <a:ext cx="32551" cy="934879"/>
              </a:xfrm>
              <a:prstGeom prst="line">
                <a:avLst/>
              </a:prstGeom>
              <a:ln w="41275">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9742403" y="4543653"/>
                <a:ext cx="1054709" cy="558089"/>
                <a:chOff x="9742403" y="4543653"/>
                <a:chExt cx="1054709" cy="558089"/>
              </a:xfrm>
            </p:grpSpPr>
            <p:sp>
              <p:nvSpPr>
                <p:cNvPr id="61" name="Regular Pentagon 60"/>
                <p:cNvSpPr/>
                <p:nvPr/>
              </p:nvSpPr>
              <p:spPr>
                <a:xfrm>
                  <a:off x="10456490" y="4806396"/>
                  <a:ext cx="340622" cy="295346"/>
                </a:xfrm>
                <a:prstGeom prst="pen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a:endCxn id="68" idx="2"/>
                </p:cNvCxnSpPr>
                <p:nvPr/>
              </p:nvCxnSpPr>
              <p:spPr>
                <a:xfrm flipV="1">
                  <a:off x="9742403" y="4912985"/>
                  <a:ext cx="522415" cy="44718"/>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0004360" y="4543653"/>
                  <a:ext cx="520916" cy="369332"/>
                </a:xfrm>
                <a:prstGeom prst="rect">
                  <a:avLst/>
                </a:prstGeom>
                <a:noFill/>
              </p:spPr>
              <p:txBody>
                <a:bodyPr wrap="square" rtlCol="0">
                  <a:spAutoFit/>
                </a:bodyPr>
                <a:lstStyle/>
                <a:p>
                  <a:r>
                    <a:rPr lang="en-US" dirty="0"/>
                    <a:t>1</a:t>
                  </a:r>
                  <a:r>
                    <a:rPr lang="en-US" dirty="0" smtClean="0"/>
                    <a:t>.5</a:t>
                  </a:r>
                  <a:endParaRPr lang="en-US" dirty="0"/>
                </a:p>
              </p:txBody>
            </p:sp>
          </p:grpSp>
        </p:grpSp>
      </p:grpSp>
      <p:sp>
        <p:nvSpPr>
          <p:cNvPr id="41" name="TextBox 40"/>
          <p:cNvSpPr txBox="1"/>
          <p:nvPr/>
        </p:nvSpPr>
        <p:spPr>
          <a:xfrm>
            <a:off x="5303222" y="3953046"/>
            <a:ext cx="1122808" cy="646331"/>
          </a:xfrm>
          <a:prstGeom prst="rect">
            <a:avLst/>
          </a:prstGeom>
          <a:noFill/>
        </p:spPr>
        <p:txBody>
          <a:bodyPr wrap="none" rtlCol="0">
            <a:spAutoFit/>
          </a:bodyPr>
          <a:lstStyle/>
          <a:p>
            <a:r>
              <a:rPr lang="en-US" dirty="0" smtClean="0"/>
              <a:t>Running </a:t>
            </a:r>
          </a:p>
          <a:p>
            <a:r>
              <a:rPr lang="en-US" dirty="0" smtClean="0"/>
              <a:t>Back Start</a:t>
            </a:r>
            <a:endParaRPr lang="en-US" dirty="0"/>
          </a:p>
        </p:txBody>
      </p:sp>
      <p:sp>
        <p:nvSpPr>
          <p:cNvPr id="73" name="TextBox 72"/>
          <p:cNvSpPr txBox="1"/>
          <p:nvPr/>
        </p:nvSpPr>
        <p:spPr>
          <a:xfrm>
            <a:off x="10734980" y="2474252"/>
            <a:ext cx="1248034" cy="646331"/>
          </a:xfrm>
          <a:prstGeom prst="rect">
            <a:avLst/>
          </a:prstGeom>
          <a:noFill/>
        </p:spPr>
        <p:txBody>
          <a:bodyPr wrap="none" rtlCol="0">
            <a:spAutoFit/>
          </a:bodyPr>
          <a:lstStyle/>
          <a:p>
            <a:r>
              <a:rPr lang="en-US" dirty="0" smtClean="0"/>
              <a:t>Linebacker </a:t>
            </a:r>
          </a:p>
          <a:p>
            <a:r>
              <a:rPr lang="en-US" dirty="0" smtClean="0"/>
              <a:t>Start</a:t>
            </a:r>
            <a:endParaRPr lang="en-US" dirty="0"/>
          </a:p>
        </p:txBody>
      </p:sp>
      <p:grpSp>
        <p:nvGrpSpPr>
          <p:cNvPr id="59" name="Group 58"/>
          <p:cNvGrpSpPr/>
          <p:nvPr/>
        </p:nvGrpSpPr>
        <p:grpSpPr>
          <a:xfrm>
            <a:off x="9257433" y="4999921"/>
            <a:ext cx="1603295" cy="1331188"/>
            <a:chOff x="9407133" y="5061380"/>
            <a:chExt cx="1603295" cy="1331188"/>
          </a:xfrm>
        </p:grpSpPr>
        <p:sp>
          <p:nvSpPr>
            <p:cNvPr id="42" name="5-Point Star 41"/>
            <p:cNvSpPr/>
            <p:nvPr/>
          </p:nvSpPr>
          <p:spPr>
            <a:xfrm>
              <a:off x="9407133" y="5061380"/>
              <a:ext cx="443390" cy="4908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9614405" y="5469238"/>
              <a:ext cx="1396023" cy="923330"/>
            </a:xfrm>
            <a:prstGeom prst="rect">
              <a:avLst/>
            </a:prstGeom>
            <a:noFill/>
          </p:spPr>
          <p:txBody>
            <a:bodyPr wrap="none" rtlCol="0">
              <a:spAutoFit/>
            </a:bodyPr>
            <a:lstStyle/>
            <a:p>
              <a:r>
                <a:rPr lang="en-US" dirty="0" smtClean="0"/>
                <a:t>Caught </a:t>
              </a:r>
            </a:p>
            <a:p>
              <a:r>
                <a:rPr lang="en-US" dirty="0" smtClean="0"/>
                <a:t>Pass, Tackled</a:t>
              </a:r>
            </a:p>
            <a:p>
              <a:endParaRPr lang="en-US" dirty="0" smtClean="0"/>
            </a:p>
          </p:txBody>
        </p:sp>
      </p:grpSp>
      <p:cxnSp>
        <p:nvCxnSpPr>
          <p:cNvPr id="90" name="Straight Connector 89"/>
          <p:cNvCxnSpPr/>
          <p:nvPr/>
        </p:nvCxnSpPr>
        <p:spPr>
          <a:xfrm>
            <a:off x="8335010" y="1952674"/>
            <a:ext cx="0" cy="329267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846142" y="5490781"/>
            <a:ext cx="1223092" cy="646331"/>
          </a:xfrm>
          <a:prstGeom prst="rect">
            <a:avLst/>
          </a:prstGeom>
          <a:noFill/>
        </p:spPr>
        <p:txBody>
          <a:bodyPr wrap="none" rtlCol="0">
            <a:spAutoFit/>
          </a:bodyPr>
          <a:lstStyle/>
          <a:p>
            <a:r>
              <a:rPr lang="en-US" dirty="0" smtClean="0"/>
              <a:t>Line of</a:t>
            </a:r>
          </a:p>
          <a:p>
            <a:r>
              <a:rPr lang="en-US" dirty="0" smtClean="0"/>
              <a:t>Scrimmage</a:t>
            </a:r>
            <a:endParaRPr lang="en-US" dirty="0"/>
          </a:p>
        </p:txBody>
      </p:sp>
    </p:spTree>
    <p:extLst>
      <p:ext uri="{BB962C8B-B14F-4D97-AF65-F5344CB8AC3E}">
        <p14:creationId xmlns:p14="http://schemas.microsoft.com/office/powerpoint/2010/main" val="161344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1532743"/>
            <a:ext cx="10058400" cy="792897"/>
          </a:xfrm>
        </p:spPr>
        <p:txBody>
          <a:bodyPr>
            <a:noAutofit/>
          </a:bodyPr>
          <a:lstStyle/>
          <a:p>
            <a:r>
              <a:rPr lang="en-US" sz="4000" dirty="0" smtClean="0"/>
              <a:t>Concept 3: Moving from Handwritten Records to Online iPad Inputs – Everything Online</a:t>
            </a:r>
            <a:br>
              <a:rPr lang="en-US" sz="4000" dirty="0" smtClean="0"/>
            </a:br>
            <a:r>
              <a:rPr lang="en-US" sz="4000" dirty="0" smtClean="0"/>
              <a:t>(</a:t>
            </a:r>
            <a:r>
              <a:rPr lang="en-US" sz="4000" dirty="0" smtClean="0">
                <a:solidFill>
                  <a:srgbClr val="FF0000"/>
                </a:solidFill>
              </a:rPr>
              <a:t>Not in Video</a:t>
            </a:r>
            <a:r>
              <a:rPr lang="en-US" sz="4000" dirty="0" smtClean="0"/>
              <a:t>)</a:t>
            </a:r>
            <a:br>
              <a:rPr lang="en-US" sz="4000" dirty="0" smtClean="0"/>
            </a:br>
            <a:endParaRPr lang="en-US" sz="4000"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Old </a:t>
            </a:r>
            <a:br>
              <a:rPr lang="en-US" dirty="0" smtClean="0"/>
            </a:br>
            <a:r>
              <a:rPr lang="en-US" dirty="0" smtClean="0"/>
              <a:t>Way</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55</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2750" y="1731226"/>
            <a:ext cx="7513838" cy="4613442"/>
          </a:xfrm>
          <a:prstGeom prst="rect">
            <a:avLst/>
          </a:prstGeom>
        </p:spPr>
      </p:pic>
    </p:spTree>
    <p:extLst>
      <p:ext uri="{BB962C8B-B14F-4D97-AF65-F5344CB8AC3E}">
        <p14:creationId xmlns:p14="http://schemas.microsoft.com/office/powerpoint/2010/main" val="39181763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049" y="1186572"/>
            <a:ext cx="10058400" cy="792897"/>
          </a:xfrm>
        </p:spPr>
        <p:txBody>
          <a:bodyPr>
            <a:noAutofit/>
          </a:bodyPr>
          <a:lstStyle/>
          <a:p>
            <a:r>
              <a:rPr lang="en-US" sz="4000" dirty="0" smtClean="0"/>
              <a:t>Athlete Checks His Results</a:t>
            </a:r>
            <a:br>
              <a:rPr lang="en-US" sz="4000" dirty="0" smtClean="0"/>
            </a:br>
            <a:endParaRPr lang="en-US" sz="4000"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56</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
        <p:nvSpPr>
          <p:cNvPr id="10" name="Content Placeholder 9"/>
          <p:cNvSpPr>
            <a:spLocks noGrp="1"/>
          </p:cNvSpPr>
          <p:nvPr>
            <p:ph idx="1"/>
          </p:nvPr>
        </p:nvSpPr>
        <p:spPr>
          <a:xfrm>
            <a:off x="1262380" y="1865595"/>
            <a:ext cx="4444737" cy="4344705"/>
          </a:xfrm>
        </p:spPr>
        <p:txBody>
          <a:bodyPr/>
          <a:lstStyle/>
          <a:p>
            <a:pPr marL="0" indent="0">
              <a:buNone/>
            </a:pPr>
            <a:r>
              <a:rPr lang="en-US" dirty="0" smtClean="0"/>
              <a:t>Convenient for student-athletes</a:t>
            </a:r>
          </a:p>
          <a:p>
            <a:pPr marL="0" indent="0">
              <a:buNone/>
            </a:pPr>
            <a:r>
              <a:rPr lang="en-US" dirty="0" smtClean="0"/>
              <a:t>Coaches can review and comment</a:t>
            </a:r>
          </a:p>
          <a:p>
            <a:pPr marL="0" indent="0">
              <a:buNone/>
            </a:pPr>
            <a:r>
              <a:rPr lang="en-US" dirty="0" smtClean="0"/>
              <a:t>Provides history as well as today’s workout plan</a:t>
            </a:r>
            <a:endParaRPr lang="en-US" dirty="0"/>
          </a:p>
        </p:txBody>
      </p:sp>
      <p:pic>
        <p:nvPicPr>
          <p:cNvPr id="11" name="Picture 10"/>
          <p:cNvPicPr>
            <a:picLocks noChangeAspect="1"/>
          </p:cNvPicPr>
          <p:nvPr/>
        </p:nvPicPr>
        <p:blipFill>
          <a:blip r:embed="rId3"/>
          <a:stretch>
            <a:fillRect/>
          </a:stretch>
        </p:blipFill>
        <p:spPr>
          <a:xfrm>
            <a:off x="6129249" y="1984471"/>
            <a:ext cx="5295238" cy="3971429"/>
          </a:xfrm>
          <a:prstGeom prst="rect">
            <a:avLst/>
          </a:prstGeom>
        </p:spPr>
      </p:pic>
    </p:spTree>
    <p:extLst>
      <p:ext uri="{BB962C8B-B14F-4D97-AF65-F5344CB8AC3E}">
        <p14:creationId xmlns:p14="http://schemas.microsoft.com/office/powerpoint/2010/main" val="32157693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709048"/>
            <a:ext cx="10058400" cy="792897"/>
          </a:xfrm>
        </p:spPr>
        <p:txBody>
          <a:bodyPr>
            <a:noAutofit/>
          </a:bodyPr>
          <a:lstStyle/>
          <a:p>
            <a:r>
              <a:rPr lang="en-US" sz="4000" dirty="0" smtClean="0"/>
              <a:t>Other Students Join the Team and Help Build the Apps and Report Visuals</a:t>
            </a:r>
            <a:endParaRPr lang="en-US" sz="4000"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New </a:t>
            </a:r>
          </a:p>
          <a:p>
            <a:pPr marL="0" indent="0">
              <a:buNone/>
            </a:pPr>
            <a:r>
              <a:rPr lang="en-US" dirty="0" smtClean="0"/>
              <a:t>Way</a:t>
            </a:r>
          </a:p>
          <a:p>
            <a:pPr marL="0" indent="0">
              <a:buNone/>
            </a:pPr>
            <a:endParaRPr lang="en-US" dirty="0"/>
          </a:p>
          <a:p>
            <a:pPr marL="0" indent="0">
              <a:buNone/>
            </a:pPr>
            <a:r>
              <a:rPr lang="en-US" dirty="0" smtClean="0"/>
              <a:t>Athlete</a:t>
            </a:r>
          </a:p>
          <a:p>
            <a:pPr marL="0" indent="0">
              <a:buNone/>
            </a:pPr>
            <a:r>
              <a:rPr lang="en-US" dirty="0" smtClean="0"/>
              <a:t>Phone </a:t>
            </a:r>
          </a:p>
          <a:p>
            <a:pPr marL="0" indent="0">
              <a:buNone/>
            </a:pPr>
            <a:r>
              <a:rPr lang="en-US" dirty="0" smtClean="0"/>
              <a:t>Or </a:t>
            </a:r>
          </a:p>
          <a:p>
            <a:pPr marL="0" indent="0">
              <a:buNone/>
            </a:pPr>
            <a:r>
              <a:rPr lang="en-US" dirty="0" smtClean="0"/>
              <a:t>iPad</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57</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8435" y="1912937"/>
            <a:ext cx="20955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733935" y="2479856"/>
            <a:ext cx="6392852" cy="2904762"/>
            <a:chOff x="4733935" y="2479856"/>
            <a:chExt cx="6392852" cy="2904762"/>
          </a:xfrm>
        </p:grpSpPr>
        <p:pic>
          <p:nvPicPr>
            <p:cNvPr id="9" name="Picture 8"/>
            <p:cNvPicPr>
              <a:picLocks noChangeAspect="1"/>
            </p:cNvPicPr>
            <p:nvPr/>
          </p:nvPicPr>
          <p:blipFill>
            <a:blip r:embed="rId4"/>
            <a:stretch>
              <a:fillRect/>
            </a:stretch>
          </p:blipFill>
          <p:spPr>
            <a:xfrm>
              <a:off x="6488692" y="2479856"/>
              <a:ext cx="4638095" cy="2904762"/>
            </a:xfrm>
            <a:prstGeom prst="rect">
              <a:avLst/>
            </a:prstGeom>
            <a:ln w="34925">
              <a:solidFill>
                <a:srgbClr val="FF0000"/>
              </a:solidFill>
            </a:ln>
          </p:spPr>
        </p:pic>
        <p:cxnSp>
          <p:nvCxnSpPr>
            <p:cNvPr id="11" name="Straight Arrow Connector 10"/>
            <p:cNvCxnSpPr/>
            <p:nvPr/>
          </p:nvCxnSpPr>
          <p:spPr>
            <a:xfrm flipV="1">
              <a:off x="4733935" y="2647950"/>
              <a:ext cx="1754757" cy="112395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p:cNvCxnSpPr>
            <p:nvPr/>
          </p:nvCxnSpPr>
          <p:spPr>
            <a:xfrm>
              <a:off x="4733935" y="3932237"/>
              <a:ext cx="1754757" cy="124936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864300" y="2763506"/>
            <a:ext cx="1298125" cy="276999"/>
          </a:xfrm>
          <a:prstGeom prst="rect">
            <a:avLst/>
          </a:prstGeom>
          <a:solidFill>
            <a:schemeClr val="bg1"/>
          </a:solidFill>
          <a:ln>
            <a:noFill/>
          </a:ln>
        </p:spPr>
        <p:txBody>
          <a:bodyPr wrap="square" rtlCol="0">
            <a:spAutoFit/>
          </a:bodyPr>
          <a:lstStyle/>
          <a:p>
            <a:r>
              <a:rPr lang="en-US" sz="1200" dirty="0" smtClean="0"/>
              <a:t>Speed Drills</a:t>
            </a:r>
            <a:endParaRPr lang="en-US" sz="1200" dirty="0"/>
          </a:p>
        </p:txBody>
      </p:sp>
      <p:sp>
        <p:nvSpPr>
          <p:cNvPr id="16" name="TextBox 15"/>
          <p:cNvSpPr txBox="1"/>
          <p:nvPr/>
        </p:nvSpPr>
        <p:spPr>
          <a:xfrm>
            <a:off x="2864299" y="2986716"/>
            <a:ext cx="1298125" cy="276999"/>
          </a:xfrm>
          <a:prstGeom prst="rect">
            <a:avLst/>
          </a:prstGeom>
          <a:solidFill>
            <a:schemeClr val="bg1"/>
          </a:solidFill>
          <a:ln>
            <a:noFill/>
          </a:ln>
        </p:spPr>
        <p:txBody>
          <a:bodyPr wrap="square" rtlCol="0">
            <a:spAutoFit/>
          </a:bodyPr>
          <a:lstStyle/>
          <a:p>
            <a:r>
              <a:rPr lang="en-US" sz="1200" dirty="0" smtClean="0"/>
              <a:t>Route Accuracy</a:t>
            </a:r>
            <a:endParaRPr lang="en-US" sz="1200" dirty="0"/>
          </a:p>
        </p:txBody>
      </p:sp>
      <p:sp>
        <p:nvSpPr>
          <p:cNvPr id="17" name="TextBox 16"/>
          <p:cNvSpPr txBox="1"/>
          <p:nvPr/>
        </p:nvSpPr>
        <p:spPr>
          <a:xfrm>
            <a:off x="2864299" y="3209925"/>
            <a:ext cx="1298125" cy="276999"/>
          </a:xfrm>
          <a:prstGeom prst="rect">
            <a:avLst/>
          </a:prstGeom>
          <a:solidFill>
            <a:schemeClr val="bg1"/>
          </a:solidFill>
          <a:ln>
            <a:noFill/>
          </a:ln>
        </p:spPr>
        <p:txBody>
          <a:bodyPr wrap="square" rtlCol="0">
            <a:spAutoFit/>
          </a:bodyPr>
          <a:lstStyle/>
          <a:p>
            <a:r>
              <a:rPr lang="en-US" sz="1200" dirty="0" smtClean="0"/>
              <a:t>Miles Per Practice</a:t>
            </a:r>
            <a:endParaRPr lang="en-US" sz="1200" dirty="0"/>
          </a:p>
        </p:txBody>
      </p:sp>
      <p:sp>
        <p:nvSpPr>
          <p:cNvPr id="18" name="TextBox 17"/>
          <p:cNvSpPr txBox="1"/>
          <p:nvPr/>
        </p:nvSpPr>
        <p:spPr>
          <a:xfrm>
            <a:off x="2864299" y="3433134"/>
            <a:ext cx="1523989" cy="276999"/>
          </a:xfrm>
          <a:prstGeom prst="rect">
            <a:avLst/>
          </a:prstGeom>
          <a:solidFill>
            <a:schemeClr val="bg1"/>
          </a:solidFill>
          <a:ln>
            <a:noFill/>
          </a:ln>
        </p:spPr>
        <p:txBody>
          <a:bodyPr wrap="square" rtlCol="0">
            <a:spAutoFit/>
          </a:bodyPr>
          <a:lstStyle/>
          <a:p>
            <a:r>
              <a:rPr lang="en-US" sz="1200" dirty="0" smtClean="0"/>
              <a:t>Sacks Per Practice</a:t>
            </a:r>
            <a:endParaRPr lang="en-US" sz="1200" dirty="0"/>
          </a:p>
        </p:txBody>
      </p:sp>
      <p:sp>
        <p:nvSpPr>
          <p:cNvPr id="19" name="TextBox 18"/>
          <p:cNvSpPr txBox="1"/>
          <p:nvPr/>
        </p:nvSpPr>
        <p:spPr>
          <a:xfrm>
            <a:off x="2864298" y="3788927"/>
            <a:ext cx="1523989" cy="276999"/>
          </a:xfrm>
          <a:prstGeom prst="rect">
            <a:avLst/>
          </a:prstGeom>
          <a:solidFill>
            <a:schemeClr val="bg1"/>
          </a:solidFill>
          <a:ln>
            <a:noFill/>
          </a:ln>
        </p:spPr>
        <p:txBody>
          <a:bodyPr wrap="square" rtlCol="0">
            <a:spAutoFit/>
          </a:bodyPr>
          <a:lstStyle/>
          <a:p>
            <a:r>
              <a:rPr lang="en-US" sz="1200" dirty="0" smtClean="0"/>
              <a:t>Strength: Neck</a:t>
            </a:r>
            <a:endParaRPr lang="en-US" sz="1200" dirty="0"/>
          </a:p>
        </p:txBody>
      </p:sp>
      <p:sp>
        <p:nvSpPr>
          <p:cNvPr id="20" name="TextBox 19"/>
          <p:cNvSpPr txBox="1"/>
          <p:nvPr/>
        </p:nvSpPr>
        <p:spPr>
          <a:xfrm>
            <a:off x="2864297" y="4006214"/>
            <a:ext cx="1523989" cy="276999"/>
          </a:xfrm>
          <a:prstGeom prst="rect">
            <a:avLst/>
          </a:prstGeom>
          <a:solidFill>
            <a:schemeClr val="bg1"/>
          </a:solidFill>
          <a:ln>
            <a:noFill/>
          </a:ln>
        </p:spPr>
        <p:txBody>
          <a:bodyPr wrap="square" rtlCol="0">
            <a:spAutoFit/>
          </a:bodyPr>
          <a:lstStyle/>
          <a:p>
            <a:r>
              <a:rPr lang="en-US" sz="1200" dirty="0" smtClean="0"/>
              <a:t>Strength: Arms</a:t>
            </a:r>
            <a:endParaRPr lang="en-US" sz="1200" dirty="0"/>
          </a:p>
        </p:txBody>
      </p:sp>
      <p:sp>
        <p:nvSpPr>
          <p:cNvPr id="21" name="TextBox 20"/>
          <p:cNvSpPr txBox="1"/>
          <p:nvPr/>
        </p:nvSpPr>
        <p:spPr>
          <a:xfrm>
            <a:off x="2864296" y="4237440"/>
            <a:ext cx="1523989" cy="276999"/>
          </a:xfrm>
          <a:prstGeom prst="rect">
            <a:avLst/>
          </a:prstGeom>
          <a:solidFill>
            <a:schemeClr val="bg1"/>
          </a:solidFill>
          <a:ln>
            <a:noFill/>
          </a:ln>
        </p:spPr>
        <p:txBody>
          <a:bodyPr wrap="square" rtlCol="0">
            <a:spAutoFit/>
          </a:bodyPr>
          <a:lstStyle/>
          <a:p>
            <a:r>
              <a:rPr lang="en-US" sz="1200" dirty="0" smtClean="0"/>
              <a:t>Strength: Legs</a:t>
            </a:r>
            <a:endParaRPr lang="en-US" sz="1200" dirty="0"/>
          </a:p>
        </p:txBody>
      </p:sp>
      <p:sp>
        <p:nvSpPr>
          <p:cNvPr id="22" name="TextBox 21"/>
          <p:cNvSpPr txBox="1"/>
          <p:nvPr/>
        </p:nvSpPr>
        <p:spPr>
          <a:xfrm>
            <a:off x="2843716" y="4476112"/>
            <a:ext cx="1523989" cy="276999"/>
          </a:xfrm>
          <a:prstGeom prst="rect">
            <a:avLst/>
          </a:prstGeom>
          <a:solidFill>
            <a:schemeClr val="bg1"/>
          </a:solidFill>
          <a:ln>
            <a:noFill/>
          </a:ln>
        </p:spPr>
        <p:txBody>
          <a:bodyPr wrap="square" rtlCol="0">
            <a:spAutoFit/>
          </a:bodyPr>
          <a:lstStyle/>
          <a:p>
            <a:r>
              <a:rPr lang="en-US" sz="1200" dirty="0" smtClean="0"/>
              <a:t>Strength: Back </a:t>
            </a:r>
            <a:endParaRPr lang="en-US" sz="1200" dirty="0"/>
          </a:p>
        </p:txBody>
      </p:sp>
      <p:sp>
        <p:nvSpPr>
          <p:cNvPr id="23" name="TextBox 22"/>
          <p:cNvSpPr txBox="1"/>
          <p:nvPr/>
        </p:nvSpPr>
        <p:spPr>
          <a:xfrm>
            <a:off x="2843716" y="4714784"/>
            <a:ext cx="1523989" cy="276999"/>
          </a:xfrm>
          <a:prstGeom prst="rect">
            <a:avLst/>
          </a:prstGeom>
          <a:solidFill>
            <a:schemeClr val="bg1"/>
          </a:solidFill>
          <a:ln>
            <a:noFill/>
          </a:ln>
        </p:spPr>
        <p:txBody>
          <a:bodyPr wrap="square" rtlCol="0">
            <a:spAutoFit/>
          </a:bodyPr>
          <a:lstStyle/>
          <a:p>
            <a:r>
              <a:rPr lang="en-US" sz="1200" dirty="0" smtClean="0"/>
              <a:t>Strength: Chest</a:t>
            </a:r>
            <a:endParaRPr lang="en-US" sz="1200" dirty="0"/>
          </a:p>
        </p:txBody>
      </p:sp>
    </p:spTree>
    <p:extLst>
      <p:ext uri="{BB962C8B-B14F-4D97-AF65-F5344CB8AC3E}">
        <p14:creationId xmlns:p14="http://schemas.microsoft.com/office/powerpoint/2010/main" val="324281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Recap – Analytics </a:t>
            </a:r>
            <a:endParaRPr lang="en-US" sz="4400" dirty="0"/>
          </a:p>
        </p:txBody>
      </p:sp>
      <p:sp>
        <p:nvSpPr>
          <p:cNvPr id="3" name="Content Placeholder 2"/>
          <p:cNvSpPr>
            <a:spLocks noGrp="1"/>
          </p:cNvSpPr>
          <p:nvPr>
            <p:ph idx="1"/>
          </p:nvPr>
        </p:nvSpPr>
        <p:spPr/>
        <p:txBody>
          <a:bodyPr>
            <a:normAutofit fontScale="92500" lnSpcReduction="20000"/>
          </a:bodyPr>
          <a:lstStyle/>
          <a:p>
            <a:r>
              <a:rPr lang="en-US" dirty="0" smtClean="0"/>
              <a:t>Built new predictive model factors for recruiting</a:t>
            </a:r>
          </a:p>
          <a:p>
            <a:pPr lvl="1"/>
            <a:r>
              <a:rPr lang="en-US" dirty="0" smtClean="0"/>
              <a:t>Lightbulb Test</a:t>
            </a:r>
          </a:p>
          <a:p>
            <a:pPr lvl="1"/>
            <a:r>
              <a:rPr lang="en-US" dirty="0" smtClean="0"/>
              <a:t>Motion Object Test</a:t>
            </a:r>
          </a:p>
          <a:p>
            <a:pPr lvl="1"/>
            <a:r>
              <a:rPr lang="en-US" dirty="0" smtClean="0"/>
              <a:t>Precision Route Running</a:t>
            </a:r>
          </a:p>
          <a:p>
            <a:pPr lvl="1"/>
            <a:endParaRPr lang="en-US" dirty="0"/>
          </a:p>
          <a:p>
            <a:r>
              <a:rPr lang="en-US" dirty="0" smtClean="0"/>
              <a:t>Video analytics to measure Routes</a:t>
            </a:r>
          </a:p>
          <a:p>
            <a:pPr lvl="1"/>
            <a:r>
              <a:rPr lang="en-US" dirty="0" smtClean="0"/>
              <a:t>Can be extended to defense </a:t>
            </a:r>
          </a:p>
          <a:p>
            <a:pPr lvl="1"/>
            <a:r>
              <a:rPr lang="en-US" dirty="0" smtClean="0"/>
              <a:t>Would be great to try out GPS/RFID sensors for next season</a:t>
            </a:r>
          </a:p>
          <a:p>
            <a:pPr lvl="1"/>
            <a:endParaRPr lang="en-US" dirty="0"/>
          </a:p>
          <a:p>
            <a:r>
              <a:rPr lang="en-US" dirty="0" smtClean="0"/>
              <a:t>New approach to gathering strength/conditioning data and providing insights and plans for coaches and student-athletes</a:t>
            </a:r>
            <a:endParaRPr lang="en-US" dirty="0"/>
          </a:p>
        </p:txBody>
      </p:sp>
      <p:sp>
        <p:nvSpPr>
          <p:cNvPr id="4" name="Footer Placeholder 3"/>
          <p:cNvSpPr>
            <a:spLocks noGrp="1"/>
          </p:cNvSpPr>
          <p:nvPr>
            <p:ph type="ftr" sz="quarter" idx="11"/>
          </p:nvPr>
        </p:nvSpPr>
        <p:spPr/>
        <p:txBody>
          <a:bodyPr/>
          <a:lstStyle/>
          <a:p>
            <a:r>
              <a:rPr lang="en-US" dirty="0" smtClean="0"/>
              <a:t>© Dr. Dave Enterprises 2015 </a:t>
            </a:r>
          </a:p>
        </p:txBody>
      </p:sp>
      <p:sp>
        <p:nvSpPr>
          <p:cNvPr id="5" name="Slide Number Placeholder 4"/>
          <p:cNvSpPr>
            <a:spLocks noGrp="1"/>
          </p:cNvSpPr>
          <p:nvPr>
            <p:ph type="sldNum" sz="quarter" idx="12"/>
          </p:nvPr>
        </p:nvSpPr>
        <p:spPr/>
        <p:txBody>
          <a:bodyPr/>
          <a:lstStyle/>
          <a:p>
            <a:fld id="{6113E31D-E2AB-40D1-8B51-AFA5AFEF393A}" type="slidenum">
              <a:rPr lang="en-US" smtClean="0"/>
              <a:t>58</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Tree>
    <p:extLst>
      <p:ext uri="{BB962C8B-B14F-4D97-AF65-F5344CB8AC3E}">
        <p14:creationId xmlns:p14="http://schemas.microsoft.com/office/powerpoint/2010/main" val="10854311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Scene 4</a:t>
            </a:r>
            <a:endParaRPr lang="en-US" dirty="0"/>
          </a:p>
        </p:txBody>
      </p:sp>
      <p:sp>
        <p:nvSpPr>
          <p:cNvPr id="8" name="Content Placeholder 7"/>
          <p:cNvSpPr>
            <a:spLocks noGrp="1"/>
          </p:cNvSpPr>
          <p:nvPr>
            <p:ph idx="1"/>
          </p:nvPr>
        </p:nvSpPr>
        <p:spPr/>
        <p:txBody>
          <a:bodyPr/>
          <a:lstStyle/>
          <a:p>
            <a:pPr marL="0" indent="0">
              <a:buNone/>
            </a:pPr>
            <a:endParaRPr lang="en-US" dirty="0"/>
          </a:p>
        </p:txBody>
      </p:sp>
      <p:sp>
        <p:nvSpPr>
          <p:cNvPr id="9" name="Text Placeholder 8"/>
          <p:cNvSpPr>
            <a:spLocks noGrp="1"/>
          </p:cNvSpPr>
          <p:nvPr>
            <p:ph type="body" sz="half" idx="2"/>
          </p:nvPr>
        </p:nvSpPr>
        <p:spPr/>
        <p:txBody>
          <a:bodyPr/>
          <a:lstStyle/>
          <a:p>
            <a:r>
              <a:rPr lang="en-US" dirty="0" smtClean="0"/>
              <a:t>A year Later </a:t>
            </a:r>
          </a:p>
          <a:p>
            <a:r>
              <a:rPr lang="en-US" dirty="0" smtClean="0"/>
              <a:t>Capacity Crowd at Bryant Field for the big game against the </a:t>
            </a:r>
            <a:r>
              <a:rPr lang="en-US" dirty="0" err="1" smtClean="0"/>
              <a:t>irarch</a:t>
            </a:r>
            <a:r>
              <a:rPr lang="en-US" dirty="0" smtClean="0"/>
              <a:t> rivals</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59</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10" name="Content Placeholder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5270" y="468206"/>
            <a:ext cx="7384850" cy="5333503"/>
          </a:xfrm>
          <a:prstGeom prst="rect">
            <a:avLst/>
          </a:prstGeom>
        </p:spPr>
      </p:pic>
    </p:spTree>
    <p:extLst>
      <p:ext uri="{BB962C8B-B14F-4D97-AF65-F5344CB8AC3E}">
        <p14:creationId xmlns:p14="http://schemas.microsoft.com/office/powerpoint/2010/main" val="442346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Meet the Bryant Bulldogs Football Coach</a:t>
            </a:r>
            <a:endParaRPr lang="en-US" sz="4000" dirty="0"/>
          </a:p>
        </p:txBody>
      </p:sp>
      <p:sp>
        <p:nvSpPr>
          <p:cNvPr id="3" name="Content Placeholder 2"/>
          <p:cNvSpPr>
            <a:spLocks noGrp="1"/>
          </p:cNvSpPr>
          <p:nvPr>
            <p:ph idx="1"/>
          </p:nvPr>
        </p:nvSpPr>
        <p:spPr>
          <a:xfrm>
            <a:off x="1235217" y="2330732"/>
            <a:ext cx="4901935" cy="4344705"/>
          </a:xfrm>
        </p:spPr>
        <p:txBody>
          <a:bodyPr>
            <a:normAutofit/>
          </a:bodyPr>
          <a:lstStyle/>
          <a:p>
            <a:r>
              <a:rPr lang="en-US" sz="2800" dirty="0" smtClean="0"/>
              <a:t>In our story, Coach Fine wants to “up the game” for his football team</a:t>
            </a:r>
          </a:p>
          <a:p>
            <a:pPr marL="457200" lvl="1">
              <a:lnSpc>
                <a:spcPct val="90000"/>
              </a:lnSpc>
              <a:spcBef>
                <a:spcPts val="1200"/>
              </a:spcBef>
              <a:spcAft>
                <a:spcPts val="200"/>
              </a:spcAft>
              <a:buSzPct val="100000"/>
              <a:buFont typeface="Wingdings" panose="05000000000000000000" pitchFamily="2" charset="2"/>
              <a:buChar char="§"/>
            </a:pPr>
            <a:r>
              <a:rPr lang="en-US" dirty="0" smtClean="0"/>
              <a:t>He has </a:t>
            </a:r>
            <a:r>
              <a:rPr lang="en-US" dirty="0"/>
              <a:t>heard about analytics for football but doesn’t know </a:t>
            </a:r>
            <a:r>
              <a:rPr lang="en-US" dirty="0" smtClean="0"/>
              <a:t>what’s possible</a:t>
            </a:r>
            <a:endParaRPr lang="en-US" dirty="0"/>
          </a:p>
          <a:p>
            <a:pPr lvl="1"/>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6</a:t>
            </a:fld>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3747" y="2039015"/>
            <a:ext cx="4773439" cy="3967647"/>
          </a:xfrm>
          <a:prstGeom prst="rect">
            <a:avLst/>
          </a:prstGeom>
        </p:spPr>
      </p:pic>
    </p:spTree>
    <p:extLst>
      <p:ext uri="{BB962C8B-B14F-4D97-AF65-F5344CB8AC3E}">
        <p14:creationId xmlns:p14="http://schemas.microsoft.com/office/powerpoint/2010/main" val="23408512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4000" dirty="0" smtClean="0"/>
              <a:t>The Big Game – Go Bulldogs! </a:t>
            </a:r>
            <a:endParaRPr lang="en-US" sz="4000" dirty="0"/>
          </a:p>
        </p:txBody>
      </p:sp>
      <p:sp>
        <p:nvSpPr>
          <p:cNvPr id="9" name="Content Placeholder 8"/>
          <p:cNvSpPr>
            <a:spLocks noGrp="1"/>
          </p:cNvSpPr>
          <p:nvPr>
            <p:ph idx="1"/>
          </p:nvPr>
        </p:nvSpPr>
        <p:spPr>
          <a:xfrm>
            <a:off x="911870" y="1865595"/>
            <a:ext cx="5185717" cy="4344705"/>
          </a:xfrm>
        </p:spPr>
        <p:txBody>
          <a:bodyPr>
            <a:normAutofit lnSpcReduction="10000"/>
          </a:bodyPr>
          <a:lstStyle/>
          <a:p>
            <a:r>
              <a:rPr lang="en-US" dirty="0"/>
              <a:t>It’s a gorgeous fall day and Bryant is beating their </a:t>
            </a:r>
            <a:r>
              <a:rPr lang="en-US" dirty="0" smtClean="0"/>
              <a:t>arch-rival 27-0 at the end of Q3</a:t>
            </a:r>
            <a:endParaRPr lang="en-US" dirty="0"/>
          </a:p>
          <a:p>
            <a:r>
              <a:rPr lang="en-US" dirty="0" smtClean="0"/>
              <a:t>Giana </a:t>
            </a:r>
            <a:r>
              <a:rPr lang="en-US" dirty="0"/>
              <a:t>and Kevin are pleased that they </a:t>
            </a:r>
            <a:r>
              <a:rPr lang="en-US" dirty="0" smtClean="0"/>
              <a:t>were </a:t>
            </a:r>
            <a:r>
              <a:rPr lang="en-US" dirty="0"/>
              <a:t>able to help – one of the freshmen </a:t>
            </a:r>
            <a:r>
              <a:rPr lang="en-US" dirty="0" smtClean="0"/>
              <a:t>receivers they identified with analytics will likely be </a:t>
            </a:r>
            <a:r>
              <a:rPr lang="en-US" dirty="0"/>
              <a:t>the Offensive Player of the game</a:t>
            </a:r>
          </a:p>
          <a:p>
            <a:endParaRPr lang="en-US" dirty="0"/>
          </a:p>
        </p:txBody>
      </p:sp>
      <p:sp>
        <p:nvSpPr>
          <p:cNvPr id="5" name="Footer Placeholder 4"/>
          <p:cNvSpPr>
            <a:spLocks noGrp="1"/>
          </p:cNvSpPr>
          <p:nvPr>
            <p:ph type="ftr" sz="quarter" idx="11"/>
          </p:nvPr>
        </p:nvSpPr>
        <p:spPr/>
        <p:txBody>
          <a:bodyPr/>
          <a:lstStyle/>
          <a:p>
            <a:r>
              <a:rPr lang="en-US" smtClean="0"/>
              <a:t>© Dr. Dave Enterprises 2015 </a:t>
            </a:r>
            <a:endParaRPr lang="en-US" dirty="0" smtClean="0"/>
          </a:p>
        </p:txBody>
      </p:sp>
      <p:sp>
        <p:nvSpPr>
          <p:cNvPr id="6" name="Slide Number Placeholder 5"/>
          <p:cNvSpPr>
            <a:spLocks noGrp="1"/>
          </p:cNvSpPr>
          <p:nvPr>
            <p:ph type="sldNum" sz="quarter" idx="12"/>
          </p:nvPr>
        </p:nvSpPr>
        <p:spPr/>
        <p:txBody>
          <a:bodyPr/>
          <a:lstStyle/>
          <a:p>
            <a:fld id="{6113E31D-E2AB-40D1-8B51-AFA5AFEF393A}" type="slidenum">
              <a:rPr lang="en-US" smtClean="0"/>
              <a:pPr/>
              <a:t>60</a:t>
            </a:fld>
            <a:endParaRPr lang="en-US" dirty="0"/>
          </a:p>
        </p:txBody>
      </p:sp>
      <p:sp>
        <p:nvSpPr>
          <p:cNvPr id="7" name="Date Placeholder 6"/>
          <p:cNvSpPr>
            <a:spLocks noGrp="1"/>
          </p:cNvSpPr>
          <p:nvPr>
            <p:ph type="dt" sz="half" idx="10"/>
          </p:nvPr>
        </p:nvSpPr>
        <p:spPr/>
        <p:txBody>
          <a:bodyPr/>
          <a:lstStyle/>
          <a:p>
            <a:fld id="{44345DC3-A650-4408-A8A2-8DCEDCC6D2A8}" type="datetime1">
              <a:rPr lang="en-US" smtClean="0"/>
              <a:t>12/15/2015</a:t>
            </a:fld>
            <a:endParaRPr lang="en-US" dirty="0"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8989" y="100667"/>
            <a:ext cx="3221571" cy="2291518"/>
          </a:xfrm>
          <a:prstGeom prst="rect">
            <a:avLst/>
          </a:prstGeom>
        </p:spPr>
      </p:pic>
      <p:pic>
        <p:nvPicPr>
          <p:cNvPr id="3" name="Picture 2"/>
          <p:cNvPicPr>
            <a:picLocks noChangeAspect="1"/>
          </p:cNvPicPr>
          <p:nvPr/>
        </p:nvPicPr>
        <p:blipFill>
          <a:blip r:embed="rId4"/>
          <a:stretch>
            <a:fillRect/>
          </a:stretch>
        </p:blipFill>
        <p:spPr>
          <a:xfrm>
            <a:off x="6321036" y="2516928"/>
            <a:ext cx="5409524" cy="3942857"/>
          </a:xfrm>
          <a:prstGeom prst="rect">
            <a:avLst/>
          </a:prstGeom>
        </p:spPr>
      </p:pic>
    </p:spTree>
    <p:extLst>
      <p:ext uri="{BB962C8B-B14F-4D97-AF65-F5344CB8AC3E}">
        <p14:creationId xmlns:p14="http://schemas.microsoft.com/office/powerpoint/2010/main" val="41472319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61</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
        <p:nvSpPr>
          <p:cNvPr id="9" name="Title 1"/>
          <p:cNvSpPr txBox="1">
            <a:spLocks/>
          </p:cNvSpPr>
          <p:nvPr/>
        </p:nvSpPr>
        <p:spPr>
          <a:xfrm>
            <a:off x="1220787" y="731103"/>
            <a:ext cx="10058400" cy="792897"/>
          </a:xfrm>
          <a:prstGeom prst="rect">
            <a:avLst/>
          </a:prstGeom>
          <a:solidFill>
            <a:schemeClr val="bg1"/>
          </a:solidFill>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Giana and Kevin Watch </a:t>
            </a:r>
            <a:r>
              <a:rPr lang="en-US" sz="4000" dirty="0" smtClean="0"/>
              <a:t>“Their Players” </a:t>
            </a:r>
            <a:r>
              <a:rPr lang="en-US" sz="4000" dirty="0" smtClean="0"/>
              <a:t>Use  Precision Football to </a:t>
            </a:r>
            <a:r>
              <a:rPr lang="en-US" sz="4000" dirty="0" smtClean="0"/>
              <a:t>Help Win </a:t>
            </a:r>
            <a:r>
              <a:rPr lang="en-US" sz="4000" dirty="0" smtClean="0"/>
              <a:t>the Game</a:t>
            </a:r>
            <a:endParaRPr lang="en-US" sz="4000" dirty="0">
              <a:solidFill>
                <a:srgbClr val="FF0000"/>
              </a:solidFill>
            </a:endParaRPr>
          </a:p>
        </p:txBody>
      </p:sp>
      <p:pic>
        <p:nvPicPr>
          <p:cNvPr id="2" name="Picture 1"/>
          <p:cNvPicPr>
            <a:picLocks noChangeAspect="1"/>
          </p:cNvPicPr>
          <p:nvPr/>
        </p:nvPicPr>
        <p:blipFill>
          <a:blip r:embed="rId3"/>
          <a:stretch>
            <a:fillRect/>
          </a:stretch>
        </p:blipFill>
        <p:spPr>
          <a:xfrm>
            <a:off x="1354264" y="1879848"/>
            <a:ext cx="9086850" cy="4191000"/>
          </a:xfrm>
          <a:prstGeom prst="rect">
            <a:avLst/>
          </a:prstGeom>
        </p:spPr>
      </p:pic>
    </p:spTree>
    <p:extLst>
      <p:ext uri="{BB962C8B-B14F-4D97-AF65-F5344CB8AC3E}">
        <p14:creationId xmlns:p14="http://schemas.microsoft.com/office/powerpoint/2010/main" val="9560663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Cell Phone </a:t>
            </a:r>
            <a:r>
              <a:rPr lang="en-US" sz="4000" dirty="0" err="1" smtClean="0"/>
              <a:t>Msg</a:t>
            </a:r>
            <a:endParaRPr lang="en-US" sz="4000" dirty="0"/>
          </a:p>
        </p:txBody>
      </p:sp>
      <p:sp>
        <p:nvSpPr>
          <p:cNvPr id="3" name="Content Placeholder 2"/>
          <p:cNvSpPr>
            <a:spLocks noGrp="1"/>
          </p:cNvSpPr>
          <p:nvPr>
            <p:ph idx="1"/>
          </p:nvPr>
        </p:nvSpPr>
        <p:spPr>
          <a:xfrm>
            <a:off x="1262381" y="1865595"/>
            <a:ext cx="4554220" cy="4344705"/>
          </a:xfrm>
        </p:spPr>
        <p:txBody>
          <a:bodyPr>
            <a:normAutofit/>
          </a:bodyPr>
          <a:lstStyle/>
          <a:p>
            <a:r>
              <a:rPr lang="en-US" dirty="0" smtClean="0"/>
              <a:t>It’s from a pro team, asking if she’d like a summer internship!</a:t>
            </a:r>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62</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a:picLocks noChangeAspect="1"/>
          </p:cNvPicPr>
          <p:nvPr/>
        </p:nvPicPr>
        <p:blipFill>
          <a:blip r:embed="rId3"/>
          <a:stretch>
            <a:fillRect/>
          </a:stretch>
        </p:blipFill>
        <p:spPr>
          <a:xfrm>
            <a:off x="6364258" y="381917"/>
            <a:ext cx="5648325" cy="5953125"/>
          </a:xfrm>
          <a:prstGeom prst="rect">
            <a:avLst/>
          </a:prstGeom>
        </p:spPr>
      </p:pic>
    </p:spTree>
    <p:extLst>
      <p:ext uri="{BB962C8B-B14F-4D97-AF65-F5344CB8AC3E}">
        <p14:creationId xmlns:p14="http://schemas.microsoft.com/office/powerpoint/2010/main" val="12488881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709" y="914400"/>
            <a:ext cx="11033891" cy="5232400"/>
          </a:xfrm>
          <a:solidFill>
            <a:schemeClr val="accent1">
              <a:lumMod val="40000"/>
              <a:lumOff val="60000"/>
            </a:schemeClr>
          </a:solidFill>
        </p:spPr>
        <p:txBody>
          <a:bodyPr>
            <a:normAutofit/>
          </a:bodyPr>
          <a:lstStyle/>
          <a:p>
            <a:pPr marL="274320" lvl="1" indent="0">
              <a:buNone/>
            </a:pPr>
            <a:r>
              <a:rPr lang="en-US" dirty="0" smtClean="0"/>
              <a:t>Again, THANKS </a:t>
            </a:r>
            <a:r>
              <a:rPr lang="en-US" dirty="0" smtClean="0"/>
              <a:t>TO </a:t>
            </a:r>
          </a:p>
          <a:p>
            <a:pPr marL="274320" lvl="1" indent="0">
              <a:buNone/>
            </a:pPr>
            <a:endParaRPr lang="en-US" dirty="0" smtClean="0"/>
          </a:p>
          <a:p>
            <a:pPr lvl="1"/>
            <a:r>
              <a:rPr lang="en-US" dirty="0" smtClean="0"/>
              <a:t>Teradata University Network: Susan Baskin, Sean Slack </a:t>
            </a:r>
          </a:p>
          <a:p>
            <a:pPr lvl="1"/>
            <a:r>
              <a:rPr lang="en-US" dirty="0" smtClean="0"/>
              <a:t>Our Partner SAS: Anthony Franklin and Scott Van </a:t>
            </a:r>
            <a:r>
              <a:rPr lang="en-US" dirty="0" err="1" smtClean="0"/>
              <a:t>Valkenburgh</a:t>
            </a:r>
            <a:endParaRPr lang="en-US" dirty="0" smtClean="0"/>
          </a:p>
          <a:p>
            <a:pPr lvl="1"/>
            <a:endParaRPr lang="en-US" dirty="0" smtClean="0"/>
          </a:p>
          <a:p>
            <a:pPr lvl="1"/>
            <a:r>
              <a:rPr lang="en-US" dirty="0" smtClean="0"/>
              <a:t>Bryant University coaches, athletes, faculty, and students</a:t>
            </a:r>
          </a:p>
          <a:p>
            <a:pPr marL="1092708" lvl="3" indent="-342900">
              <a:buFont typeface="Arial" panose="020B0604020202020204" pitchFamily="34" charset="0"/>
              <a:buChar char="•"/>
            </a:pPr>
            <a:r>
              <a:rPr lang="en-US" dirty="0" smtClean="0"/>
              <a:t>Coaches Fine, Engle, Jackson</a:t>
            </a:r>
          </a:p>
          <a:p>
            <a:pPr marL="1092708" lvl="3" indent="-342900">
              <a:buFont typeface="Arial" panose="020B0604020202020204" pitchFamily="34" charset="0"/>
              <a:buChar char="•"/>
            </a:pPr>
            <a:r>
              <a:rPr lang="en-US" dirty="0" smtClean="0"/>
              <a:t>Players</a:t>
            </a:r>
          </a:p>
          <a:p>
            <a:pPr marL="1092708" lvl="3" indent="-342900">
              <a:buFont typeface="Arial" panose="020B0604020202020204" pitchFamily="34" charset="0"/>
              <a:buChar char="•"/>
            </a:pPr>
            <a:r>
              <a:rPr lang="en-US" dirty="0" smtClean="0"/>
              <a:t>Prof Richard Glass, Giana and Kevin</a:t>
            </a:r>
          </a:p>
          <a:p>
            <a:pPr marL="1092708" lvl="3" indent="-342900">
              <a:buFont typeface="Arial" panose="020B0604020202020204" pitchFamily="34" charset="0"/>
              <a:buChar char="•"/>
            </a:pPr>
            <a:r>
              <a:rPr lang="en-US" dirty="0" smtClean="0"/>
              <a:t>Sports Information Office - Tristan Hobbes</a:t>
            </a:r>
          </a:p>
          <a:p>
            <a:pPr lvl="1"/>
            <a:endParaRPr lang="en-US" sz="2600" dirty="0" smtClean="0"/>
          </a:p>
          <a:p>
            <a:pPr lvl="1"/>
            <a:r>
              <a:rPr lang="en-US" sz="2600" dirty="0" smtClean="0"/>
              <a:t>And other football coaches from 2 schools who reviewed the episode</a:t>
            </a:r>
            <a:endParaRPr lang="en-US" sz="2600"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63</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spTree>
    <p:extLst>
      <p:ext uri="{BB962C8B-B14F-4D97-AF65-F5344CB8AC3E}">
        <p14:creationId xmlns:p14="http://schemas.microsoft.com/office/powerpoint/2010/main" val="3367057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578703"/>
            <a:ext cx="10787282" cy="792897"/>
          </a:xfrm>
        </p:spPr>
        <p:txBody>
          <a:bodyPr>
            <a:noAutofit/>
          </a:bodyPr>
          <a:lstStyle/>
          <a:p>
            <a:r>
              <a:rPr lang="en-US" sz="4000" dirty="0" smtClean="0"/>
              <a:t>Scene 1 – Coach’s Office</a:t>
            </a:r>
            <a:br>
              <a:rPr lang="en-US" sz="4000" dirty="0" smtClean="0"/>
            </a:br>
            <a:r>
              <a:rPr lang="en-US" sz="3200" dirty="0" smtClean="0"/>
              <a:t>Discussions with Receivers Coach Michael  (</a:t>
            </a:r>
            <a:r>
              <a:rPr lang="en-US" sz="3200" dirty="0" smtClean="0">
                <a:solidFill>
                  <a:srgbClr val="FF0000"/>
                </a:solidFill>
              </a:rPr>
              <a:t>Not in Video</a:t>
            </a:r>
            <a:r>
              <a:rPr lang="en-US" sz="3200" dirty="0" smtClean="0"/>
              <a:t>)</a:t>
            </a:r>
            <a:endParaRPr lang="en-US" sz="3600" dirty="0"/>
          </a:p>
        </p:txBody>
      </p:sp>
      <p:sp>
        <p:nvSpPr>
          <p:cNvPr id="3" name="Content Placeholder 2"/>
          <p:cNvSpPr>
            <a:spLocks noGrp="1"/>
          </p:cNvSpPr>
          <p:nvPr>
            <p:ph idx="1"/>
          </p:nvPr>
        </p:nvSpPr>
        <p:spPr>
          <a:xfrm>
            <a:off x="1068387" y="1865595"/>
            <a:ext cx="10598096" cy="4776752"/>
          </a:xfrm>
        </p:spPr>
        <p:txBody>
          <a:bodyPr>
            <a:normAutofit fontScale="92500" lnSpcReduction="10000"/>
          </a:bodyPr>
          <a:lstStyle/>
          <a:p>
            <a:r>
              <a:rPr lang="en-US" b="1" dirty="0"/>
              <a:t>C</a:t>
            </a:r>
            <a:r>
              <a:rPr lang="en-US" b="1" dirty="0" smtClean="0"/>
              <a:t>oaching tasks could benefit from Analytics</a:t>
            </a:r>
          </a:p>
          <a:p>
            <a:pPr lvl="1"/>
            <a:r>
              <a:rPr lang="en-US" dirty="0" smtClean="0"/>
              <a:t>Recruiting</a:t>
            </a:r>
          </a:p>
          <a:p>
            <a:pPr lvl="1"/>
            <a:r>
              <a:rPr lang="en-US" dirty="0" smtClean="0"/>
              <a:t>Player development</a:t>
            </a:r>
          </a:p>
          <a:p>
            <a:pPr lvl="1"/>
            <a:r>
              <a:rPr lang="en-US" dirty="0" smtClean="0"/>
              <a:t>Game planning</a:t>
            </a:r>
          </a:p>
          <a:p>
            <a:pPr lvl="1"/>
            <a:r>
              <a:rPr lang="en-US" dirty="0" smtClean="0"/>
              <a:t>Strength and conditioning  </a:t>
            </a:r>
            <a:r>
              <a:rPr lang="en-US" dirty="0"/>
              <a:t>  </a:t>
            </a:r>
            <a:endParaRPr lang="en-US" dirty="0" smtClean="0"/>
          </a:p>
          <a:p>
            <a:r>
              <a:rPr lang="en-US" dirty="0" smtClean="0"/>
              <a:t>New technologies? </a:t>
            </a:r>
          </a:p>
          <a:p>
            <a:pPr lvl="1"/>
            <a:r>
              <a:rPr lang="en-US" dirty="0" smtClean="0"/>
              <a:t>Predictive models, stats</a:t>
            </a:r>
          </a:p>
          <a:p>
            <a:pPr lvl="1"/>
            <a:r>
              <a:rPr lang="en-US" dirty="0" smtClean="0"/>
              <a:t>Sensors </a:t>
            </a:r>
          </a:p>
          <a:p>
            <a:pPr lvl="1"/>
            <a:r>
              <a:rPr lang="en-US" dirty="0" smtClean="0"/>
              <a:t>Visualizations</a:t>
            </a:r>
          </a:p>
          <a:p>
            <a:r>
              <a:rPr lang="en-US" dirty="0" smtClean="0"/>
              <a:t>Let’s invite in a prof from the Business School to see what might be possible </a:t>
            </a:r>
            <a:endParaRPr lang="en-US" dirty="0"/>
          </a:p>
          <a:p>
            <a:endParaRPr lang="en-US" dirty="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7</a:t>
            </a:fld>
            <a:endParaRPr lang="en-US" dirty="0"/>
          </a:p>
        </p:txBody>
      </p:sp>
      <p:sp>
        <p:nvSpPr>
          <p:cNvPr id="6" name="Date Placeholder 5"/>
          <p:cNvSpPr>
            <a:spLocks noGrp="1"/>
          </p:cNvSpPr>
          <p:nvPr>
            <p:ph type="dt" sz="half" idx="10"/>
          </p:nvPr>
        </p:nvSpPr>
        <p:spPr/>
        <p:txBody>
          <a:bodyPr/>
          <a:lstStyle/>
          <a:p>
            <a:fld id="{CB2BB11F-BFC7-4967-B283-1F2338533FB9}" type="datetime1">
              <a:rPr lang="en-US" smtClean="0"/>
              <a:t>12/15/2015</a:t>
            </a:fld>
            <a:endParaRPr lang="en-US" dirty="0" smtClean="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2219" y="2522805"/>
            <a:ext cx="3866994" cy="252216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4112" y="2522805"/>
            <a:ext cx="2458471" cy="1868838"/>
          </a:xfrm>
          <a:prstGeom prst="rect">
            <a:avLst/>
          </a:prstGeom>
        </p:spPr>
      </p:pic>
    </p:spTree>
    <p:extLst>
      <p:ext uri="{BB962C8B-B14F-4D97-AF65-F5344CB8AC3E}">
        <p14:creationId xmlns:p14="http://schemas.microsoft.com/office/powerpoint/2010/main" val="2300131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6" y="696142"/>
            <a:ext cx="10777081" cy="792897"/>
          </a:xfrm>
        </p:spPr>
        <p:txBody>
          <a:bodyPr>
            <a:noAutofit/>
          </a:bodyPr>
          <a:lstStyle/>
          <a:p>
            <a:r>
              <a:rPr lang="en-US" sz="4000" dirty="0" smtClean="0"/>
              <a:t>Next Day, After Practice - Coach’s Office  </a:t>
            </a:r>
            <a:r>
              <a:rPr lang="en-US" sz="3200" dirty="0" smtClean="0"/>
              <a:t>Discussions with Prof Glass from the Bryant Business School</a:t>
            </a:r>
            <a:endParaRPr lang="en-US" sz="3200" dirty="0"/>
          </a:p>
        </p:txBody>
      </p:sp>
      <p:sp>
        <p:nvSpPr>
          <p:cNvPr id="3" name="Content Placeholder 2"/>
          <p:cNvSpPr>
            <a:spLocks noGrp="1"/>
          </p:cNvSpPr>
          <p:nvPr>
            <p:ph idx="1"/>
          </p:nvPr>
        </p:nvSpPr>
        <p:spPr>
          <a:xfrm>
            <a:off x="1103609" y="1960616"/>
            <a:ext cx="5264544" cy="4344705"/>
          </a:xfrm>
        </p:spPr>
        <p:txBody>
          <a:bodyPr>
            <a:normAutofit fontScale="85000" lnSpcReduction="20000"/>
          </a:bodyPr>
          <a:lstStyle/>
          <a:p>
            <a:r>
              <a:rPr lang="en-US" dirty="0" smtClean="0"/>
              <a:t>Richard heads the Bryant AAAC. He has students who are eager to help the team</a:t>
            </a:r>
          </a:p>
          <a:p>
            <a:r>
              <a:rPr lang="en-US" dirty="0" smtClean="0"/>
              <a:t>Tells the coach that both Duke and Davidson have engaged the rest of their campuses (e.g., Business School, CS department) to help their basketball programs</a:t>
            </a:r>
          </a:p>
          <a:p>
            <a:pPr lvl="1"/>
            <a:r>
              <a:rPr lang="en-US" dirty="0" smtClean="0"/>
              <a:t>So why not do the same for football at Bryant? </a:t>
            </a:r>
          </a:p>
          <a:p>
            <a:r>
              <a:rPr lang="en-US" dirty="0" smtClean="0"/>
              <a:t>What are typical problems we could help you with? </a:t>
            </a:r>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8</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p:nvPr/>
        </p:nvPicPr>
        <p:blipFill>
          <a:blip r:embed="rId3"/>
          <a:stretch>
            <a:fillRect/>
          </a:stretch>
        </p:blipFill>
        <p:spPr>
          <a:xfrm>
            <a:off x="6728637" y="2129584"/>
            <a:ext cx="5116830" cy="542290"/>
          </a:xfrm>
          <a:prstGeom prst="rect">
            <a:avLst/>
          </a:prstGeom>
        </p:spPr>
      </p:pic>
      <p:pic>
        <p:nvPicPr>
          <p:cNvPr id="11" name="Picture 10"/>
          <p:cNvPicPr>
            <a:picLocks noChangeAspect="1"/>
          </p:cNvPicPr>
          <p:nvPr/>
        </p:nvPicPr>
        <p:blipFill>
          <a:blip r:embed="rId4"/>
          <a:stretch>
            <a:fillRect/>
          </a:stretch>
        </p:blipFill>
        <p:spPr>
          <a:xfrm>
            <a:off x="6540998" y="2840779"/>
            <a:ext cx="5323809" cy="3314286"/>
          </a:xfrm>
          <a:prstGeom prst="rect">
            <a:avLst/>
          </a:prstGeom>
        </p:spPr>
      </p:pic>
      <p:sp>
        <p:nvSpPr>
          <p:cNvPr id="7" name="TextBox 6"/>
          <p:cNvSpPr txBox="1"/>
          <p:nvPr/>
        </p:nvSpPr>
        <p:spPr>
          <a:xfrm>
            <a:off x="3178817" y="6455578"/>
            <a:ext cx="6127575" cy="369332"/>
          </a:xfrm>
          <a:prstGeom prst="rect">
            <a:avLst/>
          </a:prstGeom>
          <a:solidFill>
            <a:schemeClr val="bg1"/>
          </a:solidFill>
        </p:spPr>
        <p:txBody>
          <a:bodyPr wrap="none" rtlCol="0">
            <a:spAutoFit/>
          </a:bodyPr>
          <a:lstStyle/>
          <a:p>
            <a:r>
              <a:rPr lang="en-US" dirty="0"/>
              <a:t>http://www.goduke.com/ViewArticle.dbml?ATCLID=209730843</a:t>
            </a:r>
          </a:p>
        </p:txBody>
      </p:sp>
    </p:spTree>
    <p:extLst>
      <p:ext uri="{BB962C8B-B14F-4D97-AF65-F5344CB8AC3E}">
        <p14:creationId xmlns:p14="http://schemas.microsoft.com/office/powerpoint/2010/main" val="1862500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9021" y="3063775"/>
            <a:ext cx="5153562" cy="4344705"/>
          </a:xfrm>
        </p:spPr>
        <p:txBody>
          <a:bodyPr>
            <a:normAutofit/>
          </a:bodyPr>
          <a:lstStyle/>
          <a:p>
            <a:r>
              <a:rPr lang="en-US" sz="2400" dirty="0"/>
              <a:t>To prepare for the spotlight, </a:t>
            </a:r>
            <a:r>
              <a:rPr lang="en-US" sz="2400" dirty="0" smtClean="0"/>
              <a:t>Coach McKillop </a:t>
            </a:r>
            <a:r>
              <a:rPr lang="en-US" sz="2400" dirty="0"/>
              <a:t>and his staff had homed in on a secret weapon. They did not recruit an unknown European marksman or a graduate transfer, but a math professor and a group of students infatuated with basketball statistics</a:t>
            </a:r>
            <a:r>
              <a:rPr lang="en-US" sz="2400" dirty="0" smtClean="0"/>
              <a:t>.</a:t>
            </a:r>
            <a:endParaRPr lang="en-US" sz="2400" dirty="0"/>
          </a:p>
          <a:p>
            <a:endParaRPr lang="en-US" sz="2400" dirty="0" smtClean="0"/>
          </a:p>
        </p:txBody>
      </p:sp>
      <p:sp>
        <p:nvSpPr>
          <p:cNvPr id="4" name="Footer Placeholder 3"/>
          <p:cNvSpPr>
            <a:spLocks noGrp="1"/>
          </p:cNvSpPr>
          <p:nvPr>
            <p:ph type="ftr" sz="quarter" idx="11"/>
          </p:nvPr>
        </p:nvSpPr>
        <p:spPr/>
        <p:txBody>
          <a:bodyPr/>
          <a:lstStyle/>
          <a:p>
            <a:r>
              <a:rPr lang="en-US" smtClean="0"/>
              <a:t>© Dr. Dave Enterprises 2015 </a:t>
            </a:r>
            <a:endParaRPr lang="en-US" dirty="0" smtClean="0"/>
          </a:p>
        </p:txBody>
      </p:sp>
      <p:sp>
        <p:nvSpPr>
          <p:cNvPr id="5" name="Slide Number Placeholder 4"/>
          <p:cNvSpPr>
            <a:spLocks noGrp="1"/>
          </p:cNvSpPr>
          <p:nvPr>
            <p:ph type="sldNum" sz="quarter" idx="12"/>
          </p:nvPr>
        </p:nvSpPr>
        <p:spPr/>
        <p:txBody>
          <a:bodyPr/>
          <a:lstStyle/>
          <a:p>
            <a:fld id="{6113E31D-E2AB-40D1-8B51-AFA5AFEF393A}" type="slidenum">
              <a:rPr lang="en-US" smtClean="0"/>
              <a:t>9</a:t>
            </a:fld>
            <a:endParaRPr lang="en-US" dirty="0"/>
          </a:p>
        </p:txBody>
      </p:sp>
      <p:sp>
        <p:nvSpPr>
          <p:cNvPr id="6" name="Date Placeholder 5"/>
          <p:cNvSpPr>
            <a:spLocks noGrp="1"/>
          </p:cNvSpPr>
          <p:nvPr>
            <p:ph type="dt" sz="half" idx="10"/>
          </p:nvPr>
        </p:nvSpPr>
        <p:spPr/>
        <p:txBody>
          <a:bodyPr/>
          <a:lstStyle/>
          <a:p>
            <a:fld id="{81C251A2-A9E2-4FC7-8935-B2BFEC7E23DC}" type="datetime1">
              <a:rPr lang="en-US" smtClean="0"/>
              <a:t>12/15/2015</a:t>
            </a:fld>
            <a:endParaRPr lang="en-US" dirty="0" smtClean="0"/>
          </a:p>
        </p:txBody>
      </p:sp>
      <p:pic>
        <p:nvPicPr>
          <p:cNvPr id="8" name="Picture 7"/>
          <p:cNvPicPr>
            <a:picLocks noChangeAspect="1"/>
          </p:cNvPicPr>
          <p:nvPr/>
        </p:nvPicPr>
        <p:blipFill>
          <a:blip r:embed="rId3"/>
          <a:stretch>
            <a:fillRect/>
          </a:stretch>
        </p:blipFill>
        <p:spPr>
          <a:xfrm>
            <a:off x="264464" y="209994"/>
            <a:ext cx="9699749" cy="2738158"/>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4616" y="2948152"/>
            <a:ext cx="5379710" cy="3876211"/>
          </a:xfrm>
          <a:prstGeom prst="rect">
            <a:avLst/>
          </a:prstGeom>
        </p:spPr>
      </p:pic>
      <p:sp>
        <p:nvSpPr>
          <p:cNvPr id="2" name="TextBox 1"/>
          <p:cNvSpPr txBox="1"/>
          <p:nvPr/>
        </p:nvSpPr>
        <p:spPr>
          <a:xfrm>
            <a:off x="8966189" y="209994"/>
            <a:ext cx="1571969" cy="369332"/>
          </a:xfrm>
          <a:prstGeom prst="rect">
            <a:avLst/>
          </a:prstGeom>
          <a:noFill/>
        </p:spPr>
        <p:txBody>
          <a:bodyPr wrap="none" rtlCol="0">
            <a:spAutoFit/>
          </a:bodyPr>
          <a:lstStyle/>
          <a:p>
            <a:r>
              <a:rPr lang="en-US" dirty="0" smtClean="0">
                <a:solidFill>
                  <a:srgbClr val="FF0000"/>
                </a:solidFill>
              </a:rPr>
              <a:t>SIDE READING </a:t>
            </a:r>
            <a:endParaRPr lang="en-US" dirty="0">
              <a:solidFill>
                <a:srgbClr val="FF0000"/>
              </a:solidFill>
            </a:endParaRPr>
          </a:p>
        </p:txBody>
      </p:sp>
      <p:sp>
        <p:nvSpPr>
          <p:cNvPr id="7" name="TextBox 6"/>
          <p:cNvSpPr txBox="1"/>
          <p:nvPr/>
        </p:nvSpPr>
        <p:spPr>
          <a:xfrm>
            <a:off x="4605764" y="2628731"/>
            <a:ext cx="6997428" cy="523220"/>
          </a:xfrm>
          <a:prstGeom prst="rect">
            <a:avLst/>
          </a:prstGeom>
          <a:noFill/>
        </p:spPr>
        <p:txBody>
          <a:bodyPr wrap="none" rtlCol="0">
            <a:spAutoFit/>
          </a:bodyPr>
          <a:lstStyle/>
          <a:p>
            <a:r>
              <a:rPr lang="en-US" sz="1000" dirty="0">
                <a:hlinkClick r:id="rId5"/>
              </a:rPr>
              <a:t>http://www.nytimes.com/2015/03/15/sports/ncaabasketball/davidson-math-students-lend-a-hand-to-basketball-team.html?_r=0</a:t>
            </a:r>
            <a:r>
              <a:rPr lang="en-US" sz="1000" dirty="0"/>
              <a:t> </a:t>
            </a:r>
          </a:p>
          <a:p>
            <a:endParaRPr lang="en-US" dirty="0"/>
          </a:p>
        </p:txBody>
      </p:sp>
    </p:spTree>
    <p:extLst>
      <p:ext uri="{BB962C8B-B14F-4D97-AF65-F5344CB8AC3E}">
        <p14:creationId xmlns:p14="http://schemas.microsoft.com/office/powerpoint/2010/main" val="1707469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34123</TotalTime>
  <Words>3346</Words>
  <Application>Microsoft Office PowerPoint</Application>
  <PresentationFormat>Widescreen</PresentationFormat>
  <Paragraphs>551</Paragraphs>
  <Slides>63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Calibri Light</vt:lpstr>
      <vt:lpstr>Wingdings</vt:lpstr>
      <vt:lpstr>Retrospect</vt:lpstr>
      <vt:lpstr>HOW WE DID IT Business Scenario Investigations (BSI)  Episode 13: “Case of  Precision Football”     </vt:lpstr>
      <vt:lpstr>NOTE TO Readers</vt:lpstr>
      <vt:lpstr>Credits </vt:lpstr>
      <vt:lpstr>Synopsis</vt:lpstr>
      <vt:lpstr>Intro - Bryant University</vt:lpstr>
      <vt:lpstr>Meet the Bryant Bulldogs Football Coach</vt:lpstr>
      <vt:lpstr>Scene 1 – Coach’s Office Discussions with Receivers Coach Michael  (Not in Video)</vt:lpstr>
      <vt:lpstr>Next Day, After Practice - Coach’s Office  Discussions with Prof Glass from the Bryant Business School</vt:lpstr>
      <vt:lpstr>PowerPoint Presentation</vt:lpstr>
      <vt:lpstr>Duke</vt:lpstr>
      <vt:lpstr>Problem 1 –  Recruiting Wide Receivers</vt:lpstr>
      <vt:lpstr>Problem 2 – Player Development –  Receivers (and Pass Defenders) </vt:lpstr>
      <vt:lpstr>Problem 3 – Strength and Fitness  Inefficient Use of Time – Players and Coaches</vt:lpstr>
      <vt:lpstr>Recap – 3 Areas Where Football Analytics Could Help the Coach  </vt:lpstr>
      <vt:lpstr>Scene 2</vt:lpstr>
      <vt:lpstr>Prof Glass– Biz School Advanced Analytics Lab</vt:lpstr>
      <vt:lpstr>Idea #1 Better Predictive Model Factors for Choosing Recruits</vt:lpstr>
      <vt:lpstr>Richard proposes the Lightbulb Test </vt:lpstr>
      <vt:lpstr>Another Possible Reaction Test:  3D Moving Objects Test (MOT)</vt:lpstr>
      <vt:lpstr>PowerPoint Presentation</vt:lpstr>
      <vt:lpstr>Faubert 3D MOT Test Results </vt:lpstr>
      <vt:lpstr>Homework</vt:lpstr>
      <vt:lpstr>Player Development Idea #2 Precision Route Running</vt:lpstr>
      <vt:lpstr>It’s Like the Video Overlays That Measure Perfection for Skiing or Synchronized Diving </vt:lpstr>
      <vt:lpstr>Turn Route Running Into Geometry Problems</vt:lpstr>
      <vt:lpstr>Problem #3: Strength and Conditioning (Not shown in Video)</vt:lpstr>
      <vt:lpstr>Longer Term: Upgrade Your Weight Room</vt:lpstr>
      <vt:lpstr>Brainstorming’s Done!   We’ll Call It the “Precision Football Project”</vt:lpstr>
      <vt:lpstr>Back at the Advanced Analytics Lab Prof. Glass Recruits Students for the Project</vt:lpstr>
      <vt:lpstr>Giana and Kevin Sign Up</vt:lpstr>
      <vt:lpstr>Scene 3 –WEEKS LATER: Readout </vt:lpstr>
      <vt:lpstr>Side Note: Designing the Measures </vt:lpstr>
      <vt:lpstr>Giana Works On the Reaction Time Studies</vt:lpstr>
      <vt:lpstr>Giana’s Visual Acuity Test</vt:lpstr>
      <vt:lpstr>Lightbulb Test Results (courtesy of SAS)</vt:lpstr>
      <vt:lpstr>PowerPoint Presentation</vt:lpstr>
      <vt:lpstr>PowerPoint Presentation</vt:lpstr>
      <vt:lpstr>Rankings – Recruits – Lightbulb Test</vt:lpstr>
      <vt:lpstr>Faubert Test: “3D MOT” 3-dimensional multiple-object-tracking speed threshold task </vt:lpstr>
      <vt:lpstr>Giana Creates Some Visuals and Reports</vt:lpstr>
      <vt:lpstr>PowerPoint Presentation</vt:lpstr>
      <vt:lpstr>Concept 2: Kevin works on Precision Route Running </vt:lpstr>
      <vt:lpstr>Perfect WRANGLER Route </vt:lpstr>
      <vt:lpstr>Perfect (Yellow) vs. Actual Route (Red) Geospatial and Timing Deviations</vt:lpstr>
      <vt:lpstr>Converting to Scores</vt:lpstr>
      <vt:lpstr>PowerPoint Presentation</vt:lpstr>
      <vt:lpstr>Computing the Overall Scores </vt:lpstr>
      <vt:lpstr>PowerPoint Presentation</vt:lpstr>
      <vt:lpstr>Our Choices </vt:lpstr>
      <vt:lpstr>Kevin Does a Regression to Find Key Factors</vt:lpstr>
      <vt:lpstr>PowerPoint Presentation</vt:lpstr>
      <vt:lpstr>(BACKGROUND – Not in Video )  Approach also works for Linebackers </vt:lpstr>
      <vt:lpstr>(BACKGROUND – Not in Video )  Linebacker Defense: “Tango” Expects run up the middle or short pass</vt:lpstr>
      <vt:lpstr>(BACKGROUND – Not in Video, animated )  Linebacker Defense: Tango Map from video to animated points, geometry</vt:lpstr>
      <vt:lpstr>Concept 3: Moving from Handwritten Records to Online iPad Inputs – Everything Online (Not in Video) </vt:lpstr>
      <vt:lpstr>Athlete Checks His Results </vt:lpstr>
      <vt:lpstr>Other Students Join the Team and Help Build the Apps and Report Visuals</vt:lpstr>
      <vt:lpstr>Recap – Analytics </vt:lpstr>
      <vt:lpstr>Scene 4</vt:lpstr>
      <vt:lpstr>The Big Game – Go Bulldogs! </vt:lpstr>
      <vt:lpstr>PowerPoint Presentation</vt:lpstr>
      <vt:lpstr>Cell Phone Msg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Schrader</dc:creator>
  <cp:lastModifiedBy>DRDAVE</cp:lastModifiedBy>
  <cp:revision>498</cp:revision>
  <cp:lastPrinted>2015-08-21T19:20:08Z</cp:lastPrinted>
  <dcterms:created xsi:type="dcterms:W3CDTF">2014-10-27T19:47:42Z</dcterms:created>
  <dcterms:modified xsi:type="dcterms:W3CDTF">2015-12-15T23:16:54Z</dcterms:modified>
</cp:coreProperties>
</file>